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8" r:id="rId3"/>
    <p:sldId id="259" r:id="rId4"/>
    <p:sldId id="257" r:id="rId5"/>
    <p:sldId id="266" r:id="rId6"/>
    <p:sldId id="260" r:id="rId7"/>
    <p:sldId id="356" r:id="rId8"/>
    <p:sldId id="262" r:id="rId9"/>
    <p:sldId id="261" r:id="rId10"/>
    <p:sldId id="338" r:id="rId11"/>
    <p:sldId id="281" r:id="rId12"/>
    <p:sldId id="368" r:id="rId13"/>
    <p:sldId id="346" r:id="rId14"/>
    <p:sldId id="336" r:id="rId15"/>
    <p:sldId id="344" r:id="rId16"/>
    <p:sldId id="347" r:id="rId17"/>
    <p:sldId id="339" r:id="rId18"/>
    <p:sldId id="267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45" r:id="rId28"/>
    <p:sldId id="268" r:id="rId29"/>
    <p:sldId id="350" r:id="rId30"/>
    <p:sldId id="351" r:id="rId31"/>
    <p:sldId id="367" r:id="rId32"/>
    <p:sldId id="352" r:id="rId33"/>
    <p:sldId id="275" r:id="rId34"/>
    <p:sldId id="297" r:id="rId35"/>
    <p:sldId id="354" r:id="rId36"/>
    <p:sldId id="355" r:id="rId37"/>
    <p:sldId id="353" r:id="rId38"/>
    <p:sldId id="278" r:id="rId39"/>
    <p:sldId id="327" r:id="rId40"/>
    <p:sldId id="298" r:id="rId41"/>
    <p:sldId id="301" r:id="rId42"/>
    <p:sldId id="299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AFFD5"/>
    <a:srgbClr val="006666"/>
    <a:srgbClr val="004846"/>
    <a:srgbClr val="FFFFFF"/>
    <a:srgbClr val="FFF2E5"/>
    <a:srgbClr val="6600CC"/>
    <a:srgbClr val="FF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3388" autoAdjust="0"/>
  </p:normalViewPr>
  <p:slideViewPr>
    <p:cSldViewPr snapToGrid="0">
      <p:cViewPr>
        <p:scale>
          <a:sx n="76" d="100"/>
          <a:sy n="76" d="100"/>
        </p:scale>
        <p:origin x="-1200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D667991-4BDE-4B86-A95A-695FD7FF1C99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F7D42B5-E74B-4BC5-B971-F90534C1C847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5B4E0D9-EDC0-46B7-8607-53F80F1A71A5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899AEE3-271E-4FCB-953E-FD94B20880BB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73C1E07D-D362-465E-BA1B-E5F2C1EC3169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 guesses total if there are N words in the dictionary. This assumes that the random number generator can pick the same word multiple times. If you never select a random word that you’ve already guessed, then it would require roughly N/2 guesses on average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Answer, log (n)     (that’s log with a base of 2)</a:t>
            </a:r>
          </a:p>
          <a:p>
            <a:r>
              <a:rPr lang="en-US" smtClean="0"/>
              <a:t>                2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6320E0A-5785-427C-AB3D-C9AB1E11742B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75162D5-BB89-48F8-935F-4C2BBC940EE8}" type="slidenum">
              <a:rPr 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EC5653E-6099-4BA5-BECF-8E350014D180}" type="slidenum">
              <a:rPr lang="en-US" sz="1200" smtClean="0">
                <a:latin typeface="Times New Roman" pitchFamily="18" charset="0"/>
              </a:rPr>
              <a:pPr eaLnBrk="1" hangingPunct="1"/>
              <a:t>50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51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52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DA7EE3C-42BE-48CB-B0FE-7B40CB015411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80"/>
                </a:solidFill>
              </a:rPr>
              <a:t>Lecture #1</a:t>
            </a:r>
          </a:p>
        </p:txBody>
      </p:sp>
      <p:sp>
        <p:nvSpPr>
          <p:cNvPr id="3076" name="WordArt 12"/>
          <p:cNvSpPr>
            <a:spLocks noChangeArrowheads="1" noChangeShapeType="1" noTextEdit="1"/>
          </p:cNvSpPr>
          <p:nvPr/>
        </p:nvSpPr>
        <p:spPr bwMode="auto">
          <a:xfrm>
            <a:off x="1676400" y="114300"/>
            <a:ext cx="2409825" cy="1219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Welcome to</a:t>
            </a:r>
          </a:p>
        </p:txBody>
      </p:sp>
      <p:sp>
        <p:nvSpPr>
          <p:cNvPr id="3085" name="WordArt 13"/>
          <p:cNvSpPr>
            <a:spLocks noChangeArrowheads="1" noChangeShapeType="1" noTextEdit="1"/>
          </p:cNvSpPr>
          <p:nvPr/>
        </p:nvSpPr>
        <p:spPr bwMode="auto">
          <a:xfrm>
            <a:off x="1457325" y="1417638"/>
            <a:ext cx="6462713" cy="852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Computer Science 32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6912851" cy="3046988"/>
            <a:chOff x="609600" y="3733800"/>
            <a:chExt cx="7845417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7845417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</a:t>
              </a:r>
              <a:r>
                <a:rPr lang="en-US" dirty="0" smtClean="0"/>
                <a:t>:      </a:t>
              </a:r>
              <a:r>
                <a:rPr lang="en-US" dirty="0" smtClean="0">
                  <a:solidFill>
                    <a:srgbClr val="800000"/>
                  </a:solidFill>
                </a:rPr>
                <a:t>M/W </a:t>
              </a:r>
              <a:r>
                <a:rPr lang="en-US" dirty="0">
                  <a:solidFill>
                    <a:srgbClr val="800000"/>
                  </a:solidFill>
                </a:rPr>
                <a:t>10am-12pm, 3400 </a:t>
              </a:r>
              <a:r>
                <a:rPr lang="en-US" dirty="0" err="1">
                  <a:solidFill>
                    <a:srgbClr val="800000"/>
                  </a:solidFill>
                </a:rPr>
                <a:t>Boelter</a:t>
              </a:r>
              <a:r>
                <a:rPr lang="en-US" dirty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/>
                <a:t>Office hours: </a:t>
              </a:r>
              <a:r>
                <a:rPr lang="en-US" dirty="0" smtClean="0">
                  <a:solidFill>
                    <a:srgbClr val="800000"/>
                  </a:solidFill>
                </a:rPr>
                <a:t>4549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</a:t>
              </a:r>
              <a:r>
                <a:rPr lang="en-US" dirty="0" smtClean="0">
                  <a:solidFill>
                    <a:srgbClr val="800000"/>
                  </a:solidFill>
                </a:rPr>
                <a:t>                       </a:t>
              </a:r>
            </a:p>
            <a:p>
              <a:pPr eaLnBrk="1" hangingPunct="1"/>
              <a:endParaRPr lang="en-US" dirty="0" smtClean="0"/>
            </a:p>
            <a:p>
              <a:pPr eaLnBrk="1" hangingPunct="1"/>
              <a:r>
                <a:rPr lang="en-US" dirty="0" smtClean="0"/>
                <a:t>My Office:     </a:t>
              </a:r>
              <a:r>
                <a:rPr lang="en-US" dirty="0" smtClean="0">
                  <a:solidFill>
                    <a:srgbClr val="800000"/>
                  </a:solidFill>
                </a:rPr>
                <a:t>4531N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 smtClean="0"/>
                <a:t>Mondays </a:t>
              </a:r>
              <a:r>
                <a:rPr lang="en-US" sz="2000" dirty="0"/>
                <a:t>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 smtClean="0"/>
                <a:t>)</a:t>
              </a:r>
              <a:br>
                <a:rPr lang="en-US" sz="2000" dirty="0" smtClean="0"/>
              </a:br>
              <a:r>
                <a:rPr lang="en-US" sz="2000" dirty="0" smtClean="0"/>
                <a:t>Wednesdays </a:t>
              </a:r>
              <a:r>
                <a:rPr lang="en-US" sz="2000" dirty="0"/>
                <a:t>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 Grading Policy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293688" y="1630363"/>
            <a:ext cx="86233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To prevent people from </a:t>
            </a:r>
            <a:r>
              <a:rPr lang="en-US" sz="2200" dirty="0">
                <a:solidFill>
                  <a:srgbClr val="FF3300"/>
                </a:solidFill>
              </a:rPr>
              <a:t>cheating</a:t>
            </a:r>
            <a:r>
              <a:rPr lang="en-US" sz="2200" dirty="0"/>
              <a:t> on projects 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>
                <a:solidFill>
                  <a:srgbClr val="6600FF"/>
                </a:solidFill>
              </a:rPr>
              <a:t>we </a:t>
            </a:r>
            <a:r>
              <a:rPr lang="en-US" sz="2200" dirty="0" smtClean="0">
                <a:solidFill>
                  <a:srgbClr val="6600FF"/>
                </a:solidFill>
              </a:rPr>
              <a:t>catch someone </a:t>
            </a:r>
            <a:r>
              <a:rPr lang="en-US" sz="2200" dirty="0">
                <a:solidFill>
                  <a:srgbClr val="6600FF"/>
                </a:solidFill>
              </a:rPr>
              <a:t>in CS32 </a:t>
            </a:r>
            <a:r>
              <a:rPr lang="en-US" sz="2200" dirty="0" smtClean="0">
                <a:solidFill>
                  <a:srgbClr val="6600FF"/>
                </a:solidFill>
              </a:rPr>
              <a:t>every year!</a:t>
            </a:r>
            <a:r>
              <a:rPr lang="en-US" sz="2200" dirty="0" smtClean="0"/>
              <a:t>), </a:t>
            </a:r>
            <a:r>
              <a:rPr lang="en-US" sz="2200" dirty="0"/>
              <a:t>we now use the following grading policy: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First, we compute the </a:t>
            </a:r>
            <a:r>
              <a:rPr lang="en-US" sz="2200" dirty="0" err="1"/>
              <a:t>avg</a:t>
            </a:r>
            <a:r>
              <a:rPr lang="en-US" sz="2200" dirty="0"/>
              <a:t> of your midterm &amp; final exam scores. </a:t>
            </a:r>
          </a:p>
          <a:p>
            <a:pPr algn="ctr" eaLnBrk="1" hangingPunct="1"/>
            <a:r>
              <a:rPr lang="en-US" sz="2200" dirty="0"/>
              <a:t>E.g. You got </a:t>
            </a:r>
            <a:r>
              <a:rPr lang="en-US" sz="2200" dirty="0">
                <a:solidFill>
                  <a:schemeClr val="accent2"/>
                </a:solidFill>
              </a:rPr>
              <a:t>60%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accent2"/>
                </a:solidFill>
              </a:rPr>
              <a:t>40%</a:t>
            </a:r>
            <a:r>
              <a:rPr lang="en-US" sz="2200" dirty="0"/>
              <a:t> on your exams, so your avg. is </a:t>
            </a:r>
            <a:r>
              <a:rPr lang="en-US" sz="2200" dirty="0">
                <a:solidFill>
                  <a:schemeClr val="accent2"/>
                </a:solidFill>
              </a:rPr>
              <a:t>50%</a:t>
            </a:r>
            <a:r>
              <a:rPr lang="en-US" sz="2200" dirty="0"/>
              <a:t>.</a:t>
            </a:r>
            <a:br>
              <a:rPr lang="en-US" sz="2200" dirty="0"/>
            </a:br>
            <a:endParaRPr lang="en-US" sz="2200" dirty="0"/>
          </a:p>
          <a:p>
            <a:pPr algn="ctr" eaLnBrk="1" hangingPunct="1"/>
            <a:r>
              <a:rPr lang="en-US" sz="2200" dirty="0"/>
              <a:t>We then cap you MAXIMUM project grade at </a:t>
            </a:r>
            <a:r>
              <a:rPr lang="en-US" sz="2200" dirty="0">
                <a:solidFill>
                  <a:srgbClr val="FF3300"/>
                </a:solidFill>
              </a:rPr>
              <a:t>30% </a:t>
            </a:r>
            <a:r>
              <a:rPr lang="en-US" sz="2200" dirty="0"/>
              <a:t>above your average exam grade. 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In this case, the highest points you could get for your projects would be </a:t>
            </a:r>
            <a:r>
              <a:rPr lang="en-US" sz="2200" dirty="0">
                <a:solidFill>
                  <a:srgbClr val="FF3300"/>
                </a:solidFill>
              </a:rPr>
              <a:t>80%</a:t>
            </a:r>
            <a:r>
              <a:rPr lang="en-US" sz="2200" dirty="0"/>
              <a:t>, which is 30% higher than your exam average.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>
                <a:solidFill>
                  <a:srgbClr val="6600CC"/>
                </a:solidFill>
              </a:rPr>
              <a:t>(Even if you got a 99% on your projects)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smtClean="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8600" y="1484313"/>
            <a:ext cx="8763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must make sure that all programs you turn in compile and work with </a:t>
            </a:r>
            <a:r>
              <a:rPr lang="en-US">
                <a:solidFill>
                  <a:srgbClr val="FF0000"/>
                </a:solidFill>
              </a:rPr>
              <a:t>both</a:t>
            </a:r>
            <a:r>
              <a:rPr lang="en-US"/>
              <a:t> </a:t>
            </a:r>
            <a:r>
              <a:rPr lang="en-US">
                <a:solidFill>
                  <a:srgbClr val="800000"/>
                </a:solidFill>
              </a:rPr>
              <a:t>Visual C++ </a:t>
            </a:r>
            <a:r>
              <a:rPr lang="en-US"/>
              <a:t>and </a:t>
            </a:r>
            <a:r>
              <a:rPr lang="en-US">
                <a:solidFill>
                  <a:srgbClr val="A50021"/>
                </a:solidFill>
              </a:rPr>
              <a:t>gcc</a:t>
            </a:r>
            <a:r>
              <a:rPr lang="en-US">
                <a:solidFill>
                  <a:srgbClr val="800000"/>
                </a:solidFill>
              </a:rPr>
              <a:t> (under linux or Mac)!</a:t>
            </a:r>
            <a:r>
              <a:rPr lang="en-US"/>
              <a:t>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 sz="2200">
                <a:solidFill>
                  <a:srgbClr val="6600CC"/>
                </a:solidFill>
              </a:rPr>
              <a:t>Note: Make sure your projects work with both compilers </a:t>
            </a:r>
            <a:br>
              <a:rPr lang="en-US" sz="2200">
                <a:solidFill>
                  <a:srgbClr val="6600CC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at least a day or two </a:t>
            </a:r>
            <a:r>
              <a:rPr lang="en-US" sz="2200">
                <a:solidFill>
                  <a:srgbClr val="6600CC"/>
                </a:solidFill>
              </a:rPr>
              <a:t>before submitting them! 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4582729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Apple </a:t>
            </a:r>
            <a:r>
              <a:rPr lang="en-US" dirty="0" err="1" smtClean="0"/>
              <a:t>Xcode</a:t>
            </a:r>
            <a:r>
              <a:rPr lang="en-US" dirty="0" smtClean="0"/>
              <a:t> from</a:t>
            </a:r>
            <a:r>
              <a:rPr lang="en-US" dirty="0"/>
              <a:t>: </a:t>
            </a:r>
            <a:r>
              <a:rPr lang="en-US" dirty="0" smtClean="0">
                <a:solidFill>
                  <a:srgbClr val="6600CC"/>
                </a:solidFill>
              </a:rPr>
              <a:t>developer.apple.com/</a:t>
            </a:r>
            <a:r>
              <a:rPr lang="en-US" dirty="0" err="1" smtClean="0">
                <a:solidFill>
                  <a:srgbClr val="6600CC"/>
                </a:solidFill>
              </a:rPr>
              <a:t>xcode</a:t>
            </a:r>
            <a:r>
              <a:rPr lang="en-US" dirty="0">
                <a:solidFill>
                  <a:srgbClr val="6600CC"/>
                </a:solidFill>
              </a:rPr>
              <a:t>/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381125" y="5695950"/>
            <a:ext cx="660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8080"/>
                </a:solidFill>
              </a:rPr>
              <a:t>You can also use </a:t>
            </a:r>
            <a:r>
              <a:rPr lang="en-US" dirty="0" err="1">
                <a:solidFill>
                  <a:srgbClr val="008080"/>
                </a:solidFill>
              </a:rPr>
              <a:t>gcc</a:t>
            </a:r>
            <a:r>
              <a:rPr lang="en-US" dirty="0">
                <a:solidFill>
                  <a:srgbClr val="008080"/>
                </a:solidFill>
              </a:rPr>
              <a:t> and Visual C++ in the lab.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9953" y="3675532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err="1" smtClean="0"/>
              <a:t>ofVisual</a:t>
            </a:r>
            <a:r>
              <a:rPr lang="en-US" dirty="0" smtClean="0"/>
              <a:t> </a:t>
            </a:r>
            <a:r>
              <a:rPr lang="en-US" dirty="0"/>
              <a:t>C++ from: </a:t>
            </a:r>
            <a:r>
              <a:rPr lang="en-US" dirty="0" smtClean="0">
                <a:solidFill>
                  <a:srgbClr val="6600CC"/>
                </a:solidFill>
              </a:rPr>
              <a:t>www.microsoft.com/express/vc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2" grpId="0"/>
      <p:bldP spid="1741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 smtClean="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Don’t be shy!!!</a:t>
            </a:r>
          </a:p>
          <a:p>
            <a:pPr algn="ctr"/>
            <a:r>
              <a:rPr lang="en-US" sz="2400"/>
              <a:t>If something </a:t>
            </a:r>
            <a:r>
              <a:rPr lang="en-US" sz="2400">
                <a:solidFill>
                  <a:srgbClr val="6600CC"/>
                </a:solidFill>
              </a:rPr>
              <a:t>confuses you</a:t>
            </a:r>
            <a:r>
              <a:rPr lang="en-US" sz="240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for CS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219200" y="1447800"/>
            <a:ext cx="67087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Alright… </a:t>
            </a:r>
            <a:r>
              <a:rPr lang="en-US" sz="2800">
                <a:solidFill>
                  <a:srgbClr val="800000"/>
                </a:solidFill>
              </a:rPr>
              <a:t>Enough administration. </a:t>
            </a:r>
          </a:p>
          <a:p>
            <a:pPr algn="ctr" eaLnBrk="1" hangingPunct="1"/>
            <a:r>
              <a:rPr lang="en-US" sz="2800"/>
              <a:t>It’s time to do some Computer Science.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1476375" y="2819400"/>
            <a:ext cx="6276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To get you back into the CS mood,</a:t>
            </a:r>
            <a:br>
              <a:rPr lang="en-US" sz="2800"/>
            </a:br>
            <a:r>
              <a:rPr lang="en-US" sz="2800"/>
              <a:t>let’s do a </a:t>
            </a:r>
            <a:r>
              <a:rPr lang="en-US" sz="2800">
                <a:solidFill>
                  <a:srgbClr val="800000"/>
                </a:solidFill>
              </a:rPr>
              <a:t>challenge problem</a:t>
            </a:r>
            <a:r>
              <a:rPr lang="en-US" sz="2800"/>
              <a:t>! (oh boy)</a:t>
            </a:r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14800"/>
            <a:ext cx="2381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2438400" y="1905000"/>
            <a:ext cx="3778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0, 1, 1, 2, 3, 5, 8, 13, etc…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Class Challenge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04800" y="2514600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Write a function called </a:t>
            </a:r>
            <a:r>
              <a:rPr lang="en-US" dirty="0" err="1">
                <a:solidFill>
                  <a:srgbClr val="6600CC"/>
                </a:solidFill>
              </a:rPr>
              <a:t>isFib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that accepts an array of </a:t>
            </a:r>
            <a:r>
              <a:rPr lang="en-US" i="1" dirty="0" smtClean="0">
                <a:solidFill>
                  <a:schemeClr val="accent2"/>
                </a:solidFill>
              </a:rPr>
              <a:t>20 </a:t>
            </a:r>
            <a:r>
              <a:rPr lang="en-US" i="1" dirty="0">
                <a:solidFill>
                  <a:schemeClr val="accent2"/>
                </a:solidFill>
              </a:rPr>
              <a:t>integers</a:t>
            </a:r>
            <a:r>
              <a:rPr lang="en-US" dirty="0">
                <a:solidFill>
                  <a:schemeClr val="tx2"/>
                </a:solidFill>
              </a:rPr>
              <a:t> as an argument, and returns a </a:t>
            </a:r>
            <a:r>
              <a:rPr lang="en-US" i="1" dirty="0" err="1">
                <a:solidFill>
                  <a:schemeClr val="accent2"/>
                </a:solidFill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result.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457200" y="3660775"/>
            <a:ext cx="8169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function should return </a:t>
            </a:r>
            <a:r>
              <a:rPr lang="en-US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tx2"/>
                </a:solidFill>
              </a:rPr>
              <a:t> if the array holds the </a:t>
            </a:r>
            <a:r>
              <a:rPr lang="en-US" dirty="0">
                <a:solidFill>
                  <a:srgbClr val="004846"/>
                </a:solidFill>
              </a:rPr>
              <a:t>first </a:t>
            </a:r>
            <a:r>
              <a:rPr lang="en-US" dirty="0" smtClean="0">
                <a:solidFill>
                  <a:srgbClr val="004846"/>
                </a:solidFill>
              </a:rPr>
              <a:t>20 </a:t>
            </a:r>
            <a:r>
              <a:rPr lang="en-US" dirty="0">
                <a:solidFill>
                  <a:srgbClr val="004846"/>
                </a:solidFill>
              </a:rPr>
              <a:t>Fibonacci numbers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>
                <a:solidFill>
                  <a:schemeClr val="accent2"/>
                </a:solidFill>
              </a:rPr>
              <a:t>false</a:t>
            </a:r>
            <a:r>
              <a:rPr lang="en-US" dirty="0">
                <a:solidFill>
                  <a:schemeClr val="tx2"/>
                </a:solidFill>
              </a:rPr>
              <a:t> otherwise. 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441325" y="4724400"/>
            <a:ext cx="8169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Example:</a:t>
            </a:r>
          </a:p>
          <a:p>
            <a:pPr eaLnBrk="1" hangingPunct="1"/>
            <a:endParaRPr lang="en-US" dirty="0">
              <a:solidFill>
                <a:schemeClr val="tx2"/>
              </a:solidFill>
            </a:endParaRP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 err="1">
                <a:solidFill>
                  <a:schemeClr val="tx2"/>
                </a:solidFill>
              </a:rPr>
              <a:t>int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arr</a:t>
            </a:r>
            <a:r>
              <a:rPr lang="en-US" dirty="0" smtClean="0">
                <a:solidFill>
                  <a:schemeClr val="tx2"/>
                </a:solidFill>
              </a:rPr>
              <a:t>[20] </a:t>
            </a:r>
            <a:r>
              <a:rPr lang="en-US" dirty="0">
                <a:solidFill>
                  <a:schemeClr val="tx2"/>
                </a:solidFill>
              </a:rPr>
              <a:t>= {0,1,1,2,3,5,8,13,21,…};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if (</a:t>
            </a:r>
            <a:r>
              <a:rPr lang="en-US" dirty="0" err="1">
                <a:solidFill>
                  <a:srgbClr val="008080"/>
                </a:solidFill>
              </a:rPr>
              <a:t>isFib</a:t>
            </a: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arr</a:t>
            </a:r>
            <a:r>
              <a:rPr lang="en-US" dirty="0">
                <a:solidFill>
                  <a:schemeClr val="tx2"/>
                </a:solidFill>
              </a:rPr>
              <a:t>) == true)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err="1">
                <a:solidFill>
                  <a:schemeClr val="tx2"/>
                </a:solidFill>
              </a:rPr>
              <a:t>cout</a:t>
            </a:r>
            <a:r>
              <a:rPr lang="en-US" dirty="0">
                <a:solidFill>
                  <a:schemeClr val="tx2"/>
                </a:solidFill>
              </a:rPr>
              <a:t> &lt;&lt; “We have a winner!”;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609600" y="762000"/>
            <a:ext cx="81692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A Fibonacci sequence is a list of numbers where the first two numbers are 0 and 1.  Each successive number is the sum of the previous two numbers:</a:t>
            </a: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                  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2895600" y="838200"/>
            <a:ext cx="6096000" cy="1905000"/>
          </a:xfrm>
          <a:prstGeom prst="rect">
            <a:avLst/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You can work in pairs on this problem.</a:t>
            </a:r>
          </a:p>
          <a:p>
            <a:pPr algn="ctr"/>
            <a:endParaRPr lang="en-US" sz="2400"/>
          </a:p>
        </p:txBody>
      </p:sp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4114800" y="1954213"/>
            <a:ext cx="331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And, the prize is… $2.</a:t>
            </a:r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3016250" y="890588"/>
            <a:ext cx="5943600" cy="1828800"/>
          </a:xfrm>
          <a:prstGeom prst="rect">
            <a:avLst/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1" grpId="0"/>
      <p:bldP spid="141315" grpId="0"/>
      <p:bldP spid="141316" grpId="0"/>
      <p:bldP spid="141317" grpId="0"/>
      <p:bldP spid="141318" grpId="0"/>
      <p:bldP spid="141319" grpId="0" animBg="1"/>
      <p:bldP spid="141319" grpId="1" animBg="1"/>
      <p:bldP spid="141322" grpId="0"/>
      <p:bldP spid="141322" grpId="1"/>
      <p:bldP spid="141320" grpId="0" animBg="1"/>
      <p:bldP spid="1413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Challenge: Answer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2209800" y="1447800"/>
            <a:ext cx="5257800" cy="5213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isFib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[])</a:t>
            </a:r>
            <a:br>
              <a:rPr lang="en-US" dirty="0"/>
            </a:br>
            <a:r>
              <a:rPr lang="en-US" dirty="0"/>
              <a:t>{</a:t>
            </a:r>
          </a:p>
          <a:p>
            <a:pPr eaLnBrk="1" hangingPunct="1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j;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if (</a:t>
            </a:r>
            <a:r>
              <a:rPr lang="en-US" dirty="0" err="1"/>
              <a:t>arr</a:t>
            </a:r>
            <a:r>
              <a:rPr lang="en-US" dirty="0"/>
              <a:t>[0] != 0 || </a:t>
            </a:r>
            <a:r>
              <a:rPr lang="en-US" dirty="0" err="1"/>
              <a:t>arr</a:t>
            </a:r>
            <a:r>
              <a:rPr lang="en-US" dirty="0"/>
              <a:t>[1] != 1)</a:t>
            </a:r>
          </a:p>
          <a:p>
            <a:pPr eaLnBrk="1" hangingPunct="1"/>
            <a:r>
              <a:rPr lang="en-US" dirty="0"/>
              <a:t>       return(false);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for (  j=2 ;  j &lt; </a:t>
            </a:r>
            <a:r>
              <a:rPr lang="en-US" dirty="0" smtClean="0"/>
              <a:t>20  </a:t>
            </a:r>
            <a:r>
              <a:rPr lang="en-US" dirty="0"/>
              <a:t>;  j++)</a:t>
            </a:r>
          </a:p>
          <a:p>
            <a:pPr eaLnBrk="1" hangingPunct="1"/>
            <a:r>
              <a:rPr lang="en-US" dirty="0"/>
              <a:t>   {</a:t>
            </a:r>
          </a:p>
          <a:p>
            <a:pPr eaLnBrk="1" hangingPunct="1"/>
            <a:r>
              <a:rPr lang="en-US" dirty="0"/>
              <a:t>      if (</a:t>
            </a:r>
            <a:r>
              <a:rPr lang="en-US" dirty="0" err="1"/>
              <a:t>arr</a:t>
            </a:r>
            <a:r>
              <a:rPr lang="en-US" dirty="0"/>
              <a:t>[j] != </a:t>
            </a:r>
            <a:r>
              <a:rPr lang="en-US" dirty="0" err="1"/>
              <a:t>arr</a:t>
            </a:r>
            <a:r>
              <a:rPr lang="en-US" dirty="0"/>
              <a:t>[j-1] + </a:t>
            </a:r>
            <a:r>
              <a:rPr lang="en-US" dirty="0" err="1"/>
              <a:t>arr</a:t>
            </a:r>
            <a:r>
              <a:rPr lang="en-US" dirty="0"/>
              <a:t>[j-2])</a:t>
            </a:r>
          </a:p>
          <a:p>
            <a:pPr eaLnBrk="1" hangingPunct="1"/>
            <a:r>
              <a:rPr lang="en-US" dirty="0"/>
              <a:t>         return(false);</a:t>
            </a:r>
          </a:p>
          <a:p>
            <a:pPr eaLnBrk="1" hangingPunct="1"/>
            <a:r>
              <a:rPr lang="en-US" dirty="0"/>
              <a:t>   }</a:t>
            </a:r>
          </a:p>
          <a:p>
            <a:pPr eaLnBrk="1" hangingPunct="1"/>
            <a:r>
              <a:rPr lang="en-US" dirty="0"/>
              <a:t>   return(true);</a:t>
            </a:r>
          </a:p>
          <a:p>
            <a:pPr eaLnBrk="1" hangingPunct="1"/>
            <a:r>
              <a:rPr lang="en-US" dirty="0"/>
              <a:t>}</a:t>
            </a:r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2298700" y="1506538"/>
            <a:ext cx="5105400" cy="5029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9" grpId="0" uiExpand="1" build="p" animBg="1"/>
      <p:bldP spid="1597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Algorithms and Data Structures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1485900"/>
            <a:ext cx="4314825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An </a:t>
              </a:r>
              <a:r>
                <a:rPr lang="en-US" sz="280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>
                  <a:cs typeface="Courier New" pitchFamily="49" charset="0"/>
                </a:rPr>
                <a:t> is a set of </a:t>
              </a: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>
                  <a:cs typeface="Courier New" pitchFamily="49" charset="0"/>
                </a:rPr>
                <a:t>that solve a particular problem. </a:t>
              </a:r>
              <a:endParaRPr lang="en-US" sz="280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85800" y="476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Consider our Fibonacci Algorithm</a:t>
            </a: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3276600" y="1096963"/>
            <a:ext cx="6464300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Verify the first number is a zero</a:t>
            </a:r>
          </a:p>
          <a:p>
            <a:pPr eaLnBrk="1" hangingPunct="1"/>
            <a:r>
              <a:rPr lang="en-US" sz="2200"/>
              <a:t>Verify the second number is a one</a:t>
            </a:r>
          </a:p>
          <a:p>
            <a:pPr eaLnBrk="1" hangingPunct="1"/>
            <a:r>
              <a:rPr lang="en-US" sz="2200"/>
              <a:t>For the third through Nth numbers:</a:t>
            </a:r>
          </a:p>
          <a:p>
            <a:pPr eaLnBrk="1" hangingPunct="1"/>
            <a:r>
              <a:rPr lang="en-US" sz="2200"/>
              <a:t>    Verify that each value is equal to </a:t>
            </a:r>
            <a:br>
              <a:rPr lang="en-US" sz="2200"/>
            </a:br>
            <a:r>
              <a:rPr lang="en-US" sz="2200"/>
              <a:t>the sum of the previous two values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804863" y="1292225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Here are the steps: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804863" y="3019425"/>
            <a:ext cx="2036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input:</a:t>
            </a: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3276600" y="3084513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An array of integers</a:t>
            </a:r>
          </a:p>
          <a:p>
            <a:pPr eaLnBrk="1" hangingPunct="1"/>
            <a:endParaRPr lang="en-US" sz="2200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804863" y="3884613"/>
            <a:ext cx="23415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output:</a:t>
            </a: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3276600" y="3811588"/>
            <a:ext cx="50022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Returns </a:t>
            </a:r>
            <a:r>
              <a:rPr lang="en-US" sz="2200">
                <a:solidFill>
                  <a:srgbClr val="FF0000"/>
                </a:solidFill>
              </a:rPr>
              <a:t>True</a:t>
            </a:r>
            <a:r>
              <a:rPr lang="en-US" sz="2200"/>
              <a:t> if the array contains a </a:t>
            </a:r>
            <a:br>
              <a:rPr lang="en-US" sz="2200"/>
            </a:br>
            <a:r>
              <a:rPr lang="en-US" sz="2200"/>
              <a:t>Fibonacci sequence, </a:t>
            </a:r>
            <a:r>
              <a:rPr lang="en-US" sz="2200">
                <a:solidFill>
                  <a:srgbClr val="FF0000"/>
                </a:solidFill>
              </a:rPr>
              <a:t>False</a:t>
            </a:r>
            <a:r>
              <a:rPr lang="en-US" sz="2200"/>
              <a:t> otherwise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804863" y="4641850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How long it takes:</a:t>
            </a: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3276600" y="4783138"/>
            <a:ext cx="54435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/>
              <a:t>For an array of N elements (e.g., </a:t>
            </a:r>
            <a:r>
              <a:rPr lang="en-US" sz="2200" dirty="0" smtClean="0"/>
              <a:t>N=20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it takes roughly N iterations/steps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804863" y="5726113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Quality of results:</a:t>
            </a:r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3276600" y="6038850"/>
            <a:ext cx="55419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Always produces an exact, correct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3" grpId="0" build="p"/>
      <p:bldP spid="23569" grpId="0"/>
      <p:bldP spid="23570" grpId="0"/>
      <p:bldP spid="2" grpId="0"/>
      <p:bldP spid="23572" grpId="0"/>
      <p:bldP spid="23574" grpId="0"/>
      <p:bldP spid="23575" grpId="0"/>
      <p:bldP spid="23576" grpId="0"/>
      <p:bldP spid="23577" grpId="0"/>
      <p:bldP spid="235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80988"/>
            <a:ext cx="8626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00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4300"/>
            <a:ext cx="7772400" cy="1143000"/>
          </a:xfrm>
        </p:spPr>
        <p:txBody>
          <a:bodyPr/>
          <a:lstStyle/>
          <a:p>
            <a:r>
              <a:rPr lang="en-US" smtClean="0"/>
              <a:t>Pick a # between 1 - 60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79475" y="4379913"/>
            <a:ext cx="32067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32 37 42 47 52 57</a:t>
            </a:r>
          </a:p>
          <a:p>
            <a:r>
              <a:rPr lang="en-US" sz="2400" b="1"/>
              <a:t>33 38 43 48 53 58</a:t>
            </a:r>
          </a:p>
          <a:p>
            <a:r>
              <a:rPr lang="en-US" sz="2400" b="1"/>
              <a:t>34 39 44 49 54 59</a:t>
            </a:r>
          </a:p>
          <a:p>
            <a:r>
              <a:rPr lang="en-US" sz="2400" b="1"/>
              <a:t>35 40 45 50 55 60</a:t>
            </a:r>
          </a:p>
          <a:p>
            <a:r>
              <a:rPr lang="en-US" sz="2400" b="1"/>
              <a:t>36 41 46 51 56  *</a:t>
            </a:r>
          </a:p>
        </p:txBody>
      </p:sp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4805363" y="4278313"/>
            <a:ext cx="312896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1 11 21 31 41 51</a:t>
            </a:r>
          </a:p>
          <a:p>
            <a:r>
              <a:rPr lang="en-US" sz="2400" b="1"/>
              <a:t> 3 13 23 33 43 53</a:t>
            </a:r>
          </a:p>
          <a:p>
            <a:r>
              <a:rPr lang="en-US" sz="2400" b="1"/>
              <a:t> 5 15 25 35 45 55</a:t>
            </a:r>
          </a:p>
          <a:p>
            <a:r>
              <a:rPr lang="en-US" sz="2400" b="1"/>
              <a:t> 7 17 27 37 47 57</a:t>
            </a:r>
          </a:p>
          <a:p>
            <a:r>
              <a:rPr lang="en-US" sz="2400" b="1"/>
              <a:t> 9 19 29 39 49 59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1739900" y="2039938"/>
            <a:ext cx="3119438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2 11 22 31 42 51</a:t>
            </a:r>
          </a:p>
          <a:p>
            <a:r>
              <a:rPr lang="en-US" sz="2400" b="1"/>
              <a:t> 3 14 23 34 43 54</a:t>
            </a:r>
          </a:p>
          <a:p>
            <a:r>
              <a:rPr lang="en-US" sz="2400" b="1"/>
              <a:t> 6 15 26 35 46 55</a:t>
            </a:r>
          </a:p>
          <a:p>
            <a:r>
              <a:rPr lang="en-US" sz="2400" b="1"/>
              <a:t> 7 18 27 38 47 58</a:t>
            </a:r>
          </a:p>
          <a:p>
            <a:r>
              <a:rPr lang="en-US" sz="2400" b="1"/>
              <a:t>10 19 30 39 50 59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5700713" y="892175"/>
            <a:ext cx="317341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4 13 22 31 44 53</a:t>
            </a:r>
          </a:p>
          <a:p>
            <a:r>
              <a:rPr lang="en-US" sz="2400" b="1"/>
              <a:t> 5 14 23 36 45 54</a:t>
            </a:r>
          </a:p>
          <a:p>
            <a:r>
              <a:rPr lang="en-US" sz="2400" b="1"/>
              <a:t> 6 15 28 37 46 55</a:t>
            </a:r>
          </a:p>
          <a:p>
            <a:r>
              <a:rPr lang="en-US" sz="2400" b="1"/>
              <a:t> 7 20 29 38 47 60</a:t>
            </a:r>
          </a:p>
          <a:p>
            <a:r>
              <a:rPr lang="en-US" sz="2400" b="1"/>
              <a:t>12 21 30 39 52  *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5154613" y="2998788"/>
            <a:ext cx="31813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8 13 26 31 44 57</a:t>
            </a:r>
          </a:p>
          <a:p>
            <a:r>
              <a:rPr lang="en-US" sz="2400" b="1"/>
              <a:t> 9 14 27 40 45 58</a:t>
            </a:r>
          </a:p>
          <a:p>
            <a:r>
              <a:rPr lang="en-US" sz="2400" b="1"/>
              <a:t>10 15 28 41 46 59</a:t>
            </a:r>
          </a:p>
          <a:p>
            <a:r>
              <a:rPr lang="en-US" sz="2400" b="1"/>
              <a:t>11 24 29 42 47 60</a:t>
            </a:r>
          </a:p>
          <a:p>
            <a:r>
              <a:rPr lang="en-US" sz="2400" b="1"/>
              <a:t>12 25 30 43 56  *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50825" y="857250"/>
            <a:ext cx="3190875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16 21 26 31 52 57</a:t>
            </a:r>
          </a:p>
          <a:p>
            <a:r>
              <a:rPr lang="en-US" sz="2400" b="1"/>
              <a:t>17 22 27 48 53 58</a:t>
            </a:r>
          </a:p>
          <a:p>
            <a:r>
              <a:rPr lang="en-US" sz="2400" b="1"/>
              <a:t>18 23 28 49 54 59</a:t>
            </a:r>
          </a:p>
          <a:p>
            <a:r>
              <a:rPr lang="en-US" sz="2400" b="1"/>
              <a:t>19 24 29 50 55 60</a:t>
            </a:r>
          </a:p>
          <a:p>
            <a:r>
              <a:rPr lang="en-US" sz="2400" b="1"/>
              <a:t>20 25 30 51 56  *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850900" y="13731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400">
                <a:solidFill>
                  <a:schemeClr val="tx2"/>
                </a:solidFill>
              </a:rPr>
              <a:t>Your number is…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/>
      <p:bldP spid="130053" grpId="1" animBg="1"/>
      <p:bldP spid="130054" grpId="0" animBg="1"/>
      <p:bldP spid="130054" grpId="1" animBg="1"/>
      <p:bldP spid="130055" grpId="0" animBg="1"/>
      <p:bldP spid="130055" grpId="1" animBg="1"/>
      <p:bldP spid="130056" grpId="0" animBg="1"/>
      <p:bldP spid="130056" grpId="1" animBg="1"/>
      <p:bldP spid="130057" grpId="0" animBg="1"/>
      <p:bldP spid="130057" grpId="1" animBg="1"/>
      <p:bldP spid="130058" grpId="0" animBg="1"/>
      <p:bldP spid="130058" grpId="1" animBg="1"/>
      <p:bldP spid="1300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 smtClean="0"/>
              <a:t>Algorithm Comparison</a:t>
            </a:r>
            <a:br>
              <a:rPr lang="en-US" sz="3200" smtClean="0"/>
            </a:br>
            <a:r>
              <a:rPr lang="en-US" sz="3200" smtClean="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consider some 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812800" y="12684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one algorithm we could use would be to </a:t>
            </a:r>
            <a:r>
              <a:rPr lang="en-US" sz="2400">
                <a:solidFill>
                  <a:srgbClr val="6600CC"/>
                </a:solidFill>
              </a:rPr>
              <a:t>randomly pick words</a:t>
            </a:r>
            <a:r>
              <a:rPr lang="en-US" sz="2400"/>
              <a:t> from the dictionary:</a:t>
            </a: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938213" y="2389188"/>
            <a:ext cx="76422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32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a random word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 Ask the user if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was the word they </a:t>
            </a:r>
            <a:r>
              <a:rPr lang="en-US" sz="2400" dirty="0" smtClean="0">
                <a:solidFill>
                  <a:srgbClr val="003399"/>
                </a:solidFill>
              </a:rPr>
              <a:t>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dirty="0" smtClean="0">
                <a:solidFill>
                  <a:srgbClr val="003399"/>
                </a:solidFill>
              </a:rPr>
              <a:t>}</a:t>
            </a:r>
            <a:endParaRPr lang="en-US" sz="3200" dirty="0">
              <a:solidFill>
                <a:srgbClr val="003399"/>
              </a:solidFill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741363" y="485140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  <p:bldP spid="136201" grpId="0" build="p"/>
      <p:bldP spid="136202" grpId="0"/>
      <p:bldP spid="1362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try a second algorithm: We’ll </a:t>
            </a:r>
            <a:r>
              <a:rPr lang="en-US" sz="2400">
                <a:solidFill>
                  <a:srgbClr val="6600CC"/>
                </a:solidFill>
              </a:rPr>
              <a:t>search linearly from top to bottom</a:t>
            </a:r>
            <a:r>
              <a:rPr lang="en-US" sz="240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</a:t>
            </a:r>
            <a:r>
              <a:rPr lang="en-US" sz="2400" dirty="0" smtClean="0">
                <a:solidFill>
                  <a:srgbClr val="003399"/>
                </a:solidFill>
              </a:rPr>
              <a:t>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498633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200025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7985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third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60473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</a:t>
            </a:r>
            <a:r>
              <a:rPr lang="en-US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1400" dirty="0" smtClean="0">
                <a:solidFill>
                  <a:srgbClr val="003399"/>
                </a:solidFill>
              </a:rPr>
              <a:t>      {</a:t>
            </a:r>
            <a:endParaRPr lang="en-US" sz="1400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</a:t>
            </a:r>
            <a:r>
              <a:rPr lang="en-US" dirty="0" smtClean="0">
                <a:solidFill>
                  <a:srgbClr val="003399"/>
                </a:solidFill>
              </a:rPr>
              <a:t>user: </a:t>
            </a:r>
            <a:r>
              <a:rPr lang="en-US" dirty="0" smtClean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your word?”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</a:t>
            </a:r>
            <a:r>
              <a:rPr lang="en-US" dirty="0" smtClean="0">
                <a:solidFill>
                  <a:srgbClr val="003399"/>
                </a:solidFill>
              </a:rPr>
              <a:t>        If so, you’re done! </a:t>
            </a:r>
            <a:r>
              <a:rPr lang="en-US" dirty="0" err="1" smtClean="0">
                <a:solidFill>
                  <a:srgbClr val="003399"/>
                </a:solidFill>
              </a:rPr>
              <a:t>Woohoo</a:t>
            </a:r>
            <a:r>
              <a:rPr lang="en-US" dirty="0" smtClean="0">
                <a:solidFill>
                  <a:srgbClr val="003399"/>
                </a:solidFill>
              </a:rPr>
              <a:t>!</a:t>
            </a:r>
          </a:p>
          <a:p>
            <a:r>
              <a:rPr lang="en-US" dirty="0" smtClean="0">
                <a:solidFill>
                  <a:srgbClr val="003399"/>
                </a:solidFill>
              </a:rPr>
              <a:t>         </a:t>
            </a:r>
            <a:r>
              <a:rPr lang="en-US" dirty="0">
                <a:solidFill>
                  <a:srgbClr val="003399"/>
                </a:solidFill>
              </a:rPr>
              <a:t>If not, </a:t>
            </a:r>
            <a:r>
              <a:rPr lang="en-US" dirty="0" smtClean="0">
                <a:solidFill>
                  <a:srgbClr val="003399"/>
                </a:solidFill>
              </a:rPr>
              <a:t>ask: </a:t>
            </a:r>
            <a:r>
              <a:rPr lang="en-US" dirty="0" smtClean="0">
                <a:solidFill>
                  <a:srgbClr val="FF0000"/>
                </a:solidFill>
              </a:rPr>
              <a:t>“Does your word come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</a:rPr>
              <a:t>or after </a:t>
            </a:r>
            <a:r>
              <a:rPr lang="en-US" dirty="0" smtClean="0">
                <a:solidFill>
                  <a:srgbClr val="006666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 smtClean="0">
                <a:solidFill>
                  <a:srgbClr val="003399"/>
                </a:solidFill>
              </a:rPr>
              <a:t>SearchArea</a:t>
            </a:r>
            <a:endParaRPr lang="en-US" dirty="0" smtClean="0">
              <a:solidFill>
                <a:srgbClr val="003399"/>
              </a:solidFill>
            </a:endParaRPr>
          </a:p>
          <a:p>
            <a:r>
              <a:rPr lang="en-US" dirty="0" smtClean="0">
                <a:solidFill>
                  <a:srgbClr val="003399"/>
                </a:solidFill>
              </a:rPr>
              <a:t>   </a:t>
            </a:r>
            <a:r>
              <a:rPr lang="en-US" sz="1400" dirty="0" smtClean="0">
                <a:solidFill>
                  <a:srgbClr val="003399"/>
                </a:solidFill>
              </a:rPr>
              <a:t>   }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6105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53863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mtClean="0"/>
              <a:t>Hmmm.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 smtClean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512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256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128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</a:t>
            </a:r>
            <a:r>
              <a:rPr lang="en-US" dirty="0" smtClean="0">
                <a:solidFill>
                  <a:srgbClr val="006666"/>
                </a:solidFill>
              </a:rPr>
              <a:t>just 17 steps!!! WOW!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1024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2048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our dictionary had </a:t>
            </a:r>
            <a:r>
              <a:rPr lang="en-US">
                <a:solidFill>
                  <a:srgbClr val="6600CC"/>
                </a:solidFill>
              </a:rPr>
              <a:t>N=16</a:t>
            </a:r>
            <a:r>
              <a:rPr lang="en-US"/>
              <a:t> words, how many times would we </a:t>
            </a:r>
            <a:br>
              <a:rPr lang="en-US"/>
            </a:br>
            <a:r>
              <a:rPr lang="en-US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32768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16384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8192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4096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65536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Search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(64)</a:t>
            </a:r>
            <a:r>
              <a:rPr lang="en-US" sz="2400"/>
              <a:t> = 6, since 64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32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16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Wow! That’s Significant!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random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(~100,000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838200" y="2816225"/>
            <a:ext cx="7642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linear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N/2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(~50,000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65138" y="4100513"/>
            <a:ext cx="8121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But our </a:t>
            </a:r>
            <a:r>
              <a:rPr lang="en-US" sz="2400">
                <a:solidFill>
                  <a:srgbClr val="6600CC"/>
                </a:solidFill>
              </a:rPr>
              <a:t>binary search algorithm</a:t>
            </a:r>
            <a:r>
              <a:rPr lang="en-US" sz="2400"/>
              <a:t> only requires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(~17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  <a:endParaRPr lang="en-US" sz="180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510213"/>
            <a:ext cx="861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If, instead of a dictionary, we had to search a database of </a:t>
            </a:r>
            <a:r>
              <a:rPr lang="en-US" sz="2400">
                <a:solidFill>
                  <a:srgbClr val="6600CC"/>
                </a:solidFill>
              </a:rPr>
              <a:t>300 million people</a:t>
            </a:r>
            <a:r>
              <a:rPr lang="en-US" sz="240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  <p:bldP spid="146436" grpId="0"/>
      <p:bldP spid="146437" grpId="0"/>
      <p:bldP spid="1464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Data Structures</a:t>
            </a:r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977900" y="4645025"/>
            <a:ext cx="75882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What was the data structure we operated on in the Fibonacci algorithm?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1860550" y="5586413"/>
            <a:ext cx="5683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Right, just the array of integers: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914400"/>
            <a:ext cx="8458200" cy="993775"/>
            <a:chOff x="192" y="690"/>
            <a:chExt cx="5040" cy="62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</a:t>
              </a:r>
              <a:r>
                <a:rPr lang="en-US" sz="2800"/>
                <a:t>A </a:t>
              </a:r>
              <a:r>
                <a:rPr lang="en-US" sz="2800">
                  <a:solidFill>
                    <a:srgbClr val="008080"/>
                  </a:solidFill>
                </a:rPr>
                <a:t>data structure</a:t>
              </a:r>
              <a:r>
                <a:rPr lang="en-US" sz="2800"/>
                <a:t> is the </a:t>
              </a:r>
              <a:r>
                <a:rPr lang="en-US" sz="2800">
                  <a:solidFill>
                    <a:srgbClr val="800000"/>
                  </a:solidFill>
                </a:rPr>
                <a:t>data</a:t>
              </a:r>
              <a:r>
                <a:rPr lang="en-US" sz="2800"/>
                <a:t> that’s operated </a:t>
              </a:r>
              <a:br>
                <a:rPr lang="en-US" sz="2800"/>
              </a:br>
              <a:r>
                <a:rPr lang="en-US" sz="2800"/>
                <a:t>     on by an algorithm to solve a problem.</a:t>
              </a:r>
              <a:r>
                <a:rPr lang="en-US" sz="240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82688" y="2146300"/>
            <a:ext cx="7054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>
                <a:solidFill>
                  <a:schemeClr val="accent2"/>
                </a:solidFill>
              </a:rPr>
              <a:t>data passed in </a:t>
            </a:r>
            <a:r>
              <a:rPr lang="en-US" sz="2400">
                <a:solidFill>
                  <a:srgbClr val="008080"/>
                </a:solidFill>
              </a:rPr>
              <a:t>to it. 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44488" y="3289300"/>
            <a:ext cx="8655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Other times your algorithm will have to create its own </a:t>
            </a:r>
            <a:r>
              <a:rPr lang="en-US" sz="2400">
                <a:solidFill>
                  <a:schemeClr val="accent2"/>
                </a:solidFill>
              </a:rPr>
              <a:t>secondary data structures</a:t>
            </a:r>
            <a:r>
              <a:rPr lang="en-US" sz="2400">
                <a:solidFill>
                  <a:srgbClr val="008080"/>
                </a:solidFill>
              </a:rPr>
              <a:t> to solve a problem. 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054225" y="6142038"/>
            <a:ext cx="5307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399"/>
                </a:solidFill>
              </a:rPr>
              <a:t>int arr[100] = {0,1,1,2,3,5,8,13,21,…};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  <p:bldP spid="163844" grpId="0" build="p"/>
      <p:bldP spid="163851" grpId="0"/>
      <p:bldP spid="163852" grpId="0"/>
      <p:bldP spid="266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60338" y="949325"/>
            <a:ext cx="883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Courier New" pitchFamily="49" charset="0"/>
              </a:rPr>
              <a:t>Imagine that you’re building a social </a:t>
            </a:r>
            <a:br>
              <a:rPr lang="en-US">
                <a:cs typeface="Courier New" pitchFamily="49" charset="0"/>
              </a:rPr>
            </a:br>
            <a:r>
              <a:rPr lang="en-US">
                <a:cs typeface="Courier New" pitchFamily="49" charset="0"/>
              </a:rPr>
              <a:t>network website like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Facebook</a:t>
            </a:r>
            <a:r>
              <a:rPr lang="en-US">
                <a:cs typeface="Courier New" pitchFamily="49" charset="0"/>
              </a:rPr>
              <a:t>…</a:t>
            </a:r>
            <a:r>
              <a:rPr lang="en-US"/>
              <a:t> 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095750" y="2012950"/>
            <a:ext cx="4876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cs typeface="Courier New" pitchFamily="49" charset="0"/>
              </a:rPr>
              <a:t>And you want to keep track of </a:t>
            </a:r>
            <a:br>
              <a:rPr lang="en-US" sz="2200">
                <a:cs typeface="Courier New" pitchFamily="49" charset="0"/>
              </a:rPr>
            </a:br>
            <a:r>
              <a:rPr lang="en-US" sz="2200">
                <a:cs typeface="Courier New" pitchFamily="49" charset="0"/>
              </a:rPr>
              <a:t>who made friends with who…</a:t>
            </a:r>
            <a:endParaRPr lang="en-US" sz="220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017963" y="2895600"/>
            <a:ext cx="4876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070350" y="3449638"/>
            <a:ext cx="499745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one valid </a:t>
            </a:r>
            <a:r>
              <a:rPr lang="en-US" sz="2200" i="1">
                <a:solidFill>
                  <a:srgbClr val="6600CC"/>
                </a:solidFill>
              </a:rPr>
              <a:t>data structure</a:t>
            </a:r>
            <a:r>
              <a:rPr lang="en-US" sz="2200"/>
              <a:t> might be an unordered </a:t>
            </a:r>
            <a:r>
              <a:rPr lang="en-US" sz="2200">
                <a:solidFill>
                  <a:schemeClr val="accent2"/>
                </a:solidFill>
              </a:rPr>
              <a:t>list</a:t>
            </a:r>
            <a:r>
              <a:rPr lang="en-US" sz="2200"/>
              <a:t> </a:t>
            </a:r>
            <a:r>
              <a:rPr lang="en-US" sz="2200">
                <a:solidFill>
                  <a:schemeClr val="accent2"/>
                </a:solidFill>
              </a:rPr>
              <a:t>of friendships</a:t>
            </a:r>
            <a:r>
              <a:rPr lang="en-US" sz="2200"/>
              <a:t>, like this…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Lim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7188" y="4683125"/>
            <a:ext cx="49768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Now how could I find out if </a:t>
            </a:r>
            <a:br>
              <a:rPr lang="en-US" sz="2200"/>
            </a:br>
            <a:r>
              <a:rPr lang="en-US" sz="2200">
                <a:solidFill>
                  <a:srgbClr val="6600CC"/>
                </a:solidFill>
              </a:rPr>
              <a:t>Melani Kan </a:t>
            </a:r>
            <a:r>
              <a:rPr lang="en-US" sz="2200"/>
              <a:t>is a friend of </a:t>
            </a:r>
            <a:r>
              <a:rPr lang="en-US" sz="2200">
                <a:solidFill>
                  <a:srgbClr val="6600CC"/>
                </a:solidFill>
              </a:rPr>
              <a:t>Danny Hsu</a:t>
            </a:r>
            <a:r>
              <a:rPr lang="en-US" sz="2200"/>
              <a:t>?</a:t>
            </a:r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-76200" y="245745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44475" y="3686175"/>
            <a:ext cx="3671888" cy="3349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148138" y="5529263"/>
            <a:ext cx="488473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we could search through</a:t>
            </a:r>
            <a:br>
              <a:rPr lang="en-US" sz="2200"/>
            </a:br>
            <a:r>
              <a:rPr lang="en-US" sz="2200"/>
              <a:t>every pair of friends until we find the friendship we were 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6666"/>
                </a:solidFill>
              </a:rPr>
              <a:t>Hmmm. If we had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100 million users</a:t>
            </a:r>
            <a:r>
              <a:rPr lang="en-US" sz="2000">
                <a:solidFill>
                  <a:srgbClr val="006666"/>
                </a:solidFill>
              </a:rPr>
              <a:t> with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 billion friendships</a:t>
            </a:r>
            <a:r>
              <a:rPr lang="en-US" sz="2000">
                <a:solidFill>
                  <a:srgbClr val="006666"/>
                </a:solidFill>
              </a:rPr>
              <a:t>, that search might be a bit too slow!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2.04025E-6 L 1.73472E-18 0.37891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1" grpId="0" animBg="1"/>
      <p:bldP spid="17431" grpId="1" animBg="1"/>
      <p:bldP spid="17432" grpId="0" animBg="1"/>
      <p:bldP spid="17432" grpId="1" animBg="1"/>
      <p:bldP spid="17433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/>
                <a:gridCol w="315912"/>
                <a:gridCol w="328613"/>
                <a:gridCol w="284162"/>
                <a:gridCol w="284163"/>
                <a:gridCol w="300037"/>
                <a:gridCol w="322263"/>
                <a:gridCol w="320675"/>
                <a:gridCol w="325437"/>
                <a:gridCol w="322263"/>
                <a:gridCol w="261937"/>
                <a:gridCol w="382588"/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851" name="Text Box 336"/>
          <p:cNvSpPr txBox="1">
            <a:spLocks noChangeArrowheads="1"/>
          </p:cNvSpPr>
          <p:nvPr/>
        </p:nvSpPr>
        <p:spPr bwMode="auto">
          <a:xfrm>
            <a:off x="2971800" y="2582863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28852" name="Text Box 337"/>
          <p:cNvSpPr txBox="1">
            <a:spLocks noChangeArrowheads="1"/>
          </p:cNvSpPr>
          <p:nvPr/>
        </p:nvSpPr>
        <p:spPr bwMode="auto">
          <a:xfrm>
            <a:off x="2971800" y="286385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174425" name="Text Box 345"/>
          <p:cNvSpPr txBox="1">
            <a:spLocks noChangeArrowheads="1"/>
          </p:cNvSpPr>
          <p:nvPr/>
        </p:nvSpPr>
        <p:spPr bwMode="auto">
          <a:xfrm>
            <a:off x="2959100" y="2919413"/>
            <a:ext cx="29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33" name="Text Box 353"/>
          <p:cNvSpPr txBox="1">
            <a:spLocks noChangeArrowheads="1"/>
          </p:cNvSpPr>
          <p:nvPr/>
        </p:nvSpPr>
        <p:spPr bwMode="auto">
          <a:xfrm>
            <a:off x="2959100" y="3833813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And keep an alphabetized list of each </a:t>
            </a:r>
            <a:r>
              <a:rPr lang="en-US" sz="2000">
                <a:solidFill>
                  <a:srgbClr val="006666"/>
                </a:solidFill>
              </a:rPr>
              <a:t>user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>
                <a:sym typeface="Wingdings" pitchFamily="2" charset="2"/>
              </a:rPr>
              <a:t> pair</a:t>
            </a:r>
            <a:r>
              <a:rPr lang="en-US" sz="200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" name="Text Box 345"/>
          <p:cNvSpPr txBox="1">
            <a:spLocks noChangeArrowheads="1"/>
          </p:cNvSpPr>
          <p:nvPr/>
        </p:nvSpPr>
        <p:spPr bwMode="auto">
          <a:xfrm>
            <a:off x="2957513" y="35306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 Box 353"/>
          <p:cNvSpPr txBox="1">
            <a:spLocks noChangeArrowheads="1"/>
          </p:cNvSpPr>
          <p:nvPr/>
        </p:nvSpPr>
        <p:spPr bwMode="auto">
          <a:xfrm>
            <a:off x="2960688" y="26162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744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74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5" grpId="0"/>
      <p:bldP spid="174425" grpId="1"/>
      <p:bldP spid="174425" grpId="2"/>
      <p:bldP spid="174429" grpId="0" animBg="1"/>
      <p:bldP spid="174429" grpId="1" animBg="1"/>
      <p:bldP spid="174430" grpId="0" animBg="1"/>
      <p:bldP spid="174430" grpId="1" animBg="1"/>
      <p:bldP spid="174431" grpId="0"/>
      <p:bldP spid="174433" grpId="0"/>
      <p:bldP spid="174433" grpId="1"/>
      <p:bldP spid="174433" grpId="2"/>
      <p:bldP spid="28891" grpId="0"/>
      <p:bldP spid="28891" grpId="1"/>
      <p:bldP spid="174086" grpId="2"/>
      <p:bldP spid="174086" grpId="3"/>
      <p:bldP spid="2" grpId="0" animBg="1"/>
      <p:bldP spid="2" grpId="1" animBg="1"/>
      <p:bldP spid="3" grpId="0"/>
      <p:bldP spid="3" grpId="1"/>
      <p:bldP spid="3" grpId="2"/>
      <p:bldP spid="4" grpId="0" animBg="1"/>
      <p:bldP spid="4" grpId="1" animBg="1"/>
      <p:bldP spid="5" grpId="0" animBg="1"/>
      <p:bldP spid="5" grpId="1" animBg="1"/>
      <p:bldP spid="6" grpId="0"/>
      <p:bldP spid="7" grpId="0"/>
      <p:bldP spid="7" grpId="1"/>
      <p:bldP spid="7" grpId="2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991100" y="990600"/>
            <a:ext cx="42672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 smtClean="0">
                <a:solidFill>
                  <a:srgbClr val="6600CC"/>
                </a:solidFill>
              </a:rPr>
              <a:t>41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BS, MS (</a:t>
            </a:r>
            <a:r>
              <a:rPr lang="en-US" sz="2200" dirty="0">
                <a:solidFill>
                  <a:srgbClr val="FF0066"/>
                </a:solidFill>
              </a:rPr>
              <a:t>No PhD!</a:t>
            </a:r>
            <a:r>
              <a:rPr lang="en-US" sz="2200" dirty="0">
                <a:solidFill>
                  <a:srgbClr val="6600CC"/>
                </a:solidFill>
              </a:rPr>
              <a:t>)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	  in CS/E, UCLA ’95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Work: </a:t>
            </a:r>
            <a:r>
              <a:rPr lang="en-US" sz="1800" dirty="0">
                <a:solidFill>
                  <a:srgbClr val="6600CC"/>
                </a:solidFill>
              </a:rPr>
              <a:t>UCLA:        </a:t>
            </a:r>
            <a:r>
              <a:rPr lang="en-US" sz="1800" dirty="0">
                <a:solidFill>
                  <a:srgbClr val="006666"/>
                </a:solidFill>
              </a:rPr>
              <a:t>Adjunct Prof</a:t>
            </a:r>
          </a:p>
          <a:p>
            <a:pPr eaLnBrk="1" hangingPunct="1"/>
            <a:r>
              <a:rPr lang="en-US" sz="1800" dirty="0">
                <a:solidFill>
                  <a:srgbClr val="6600CC"/>
                </a:solidFill>
              </a:rPr>
              <a:t>	Symantec: </a:t>
            </a:r>
            <a:r>
              <a:rPr lang="en-US" sz="1800" dirty="0">
                <a:solidFill>
                  <a:srgbClr val="006666"/>
                </a:solidFill>
              </a:rPr>
              <a:t>Vice President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</a:t>
            </a:r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writing iPhone apps,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>
                <a:solidFill>
                  <a:srgbClr val="6600CC"/>
                </a:solidFill>
              </a:rPr>
              <a:t>writing a novel!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get </a:t>
            </a:r>
            <a:r>
              <a:rPr lang="en-US" sz="2200" dirty="0">
                <a:solidFill>
                  <a:schemeClr val="accent2"/>
                </a:solidFill>
              </a:rPr>
              <a:t>you </a:t>
            </a:r>
            <a:r>
              <a:rPr lang="en-US" sz="2200" i="1" dirty="0">
                <a:solidFill>
                  <a:srgbClr val="6600CC"/>
                </a:solidFill>
              </a:rPr>
              <a:t>excited </a:t>
            </a:r>
            <a:br>
              <a:rPr lang="en-US" sz="2200" i="1" dirty="0">
                <a:solidFill>
                  <a:srgbClr val="6600CC"/>
                </a:solidFill>
              </a:rPr>
            </a:br>
            <a:r>
              <a:rPr lang="en-US" sz="2200" i="1" dirty="0">
                <a:solidFill>
                  <a:srgbClr val="6600CC"/>
                </a:solidFill>
              </a:rPr>
              <a:t>              </a:t>
            </a:r>
            <a:r>
              <a:rPr lang="en-US" sz="2200" dirty="0">
                <a:solidFill>
                  <a:srgbClr val="6600CC"/>
                </a:solidFill>
              </a:rPr>
              <a:t>about programming!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2" y="990600"/>
            <a:ext cx="4471148" cy="29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3" y="3971365"/>
            <a:ext cx="3653117" cy="27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461963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So what we’ve done is created a new </a:t>
            </a:r>
            <a:r>
              <a:rPr lang="en-US" sz="2200">
                <a:solidFill>
                  <a:srgbClr val="9900FF"/>
                </a:solidFill>
              </a:rPr>
              <a:t>data structure</a:t>
            </a:r>
            <a:r>
              <a:rPr lang="en-US" sz="2200"/>
              <a:t> that</a:t>
            </a:r>
            <a:br>
              <a:rPr lang="en-US" sz="2200"/>
            </a:br>
            <a:r>
              <a:rPr lang="en-US" sz="220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4138613" y="1831975"/>
            <a:ext cx="477837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quickly 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133350"/>
            <a:ext cx="8569325" cy="1025525"/>
          </a:xfrm>
        </p:spPr>
        <p:txBody>
          <a:bodyPr/>
          <a:lstStyle/>
          <a:p>
            <a:r>
              <a:rPr lang="en-US" sz="3200" smtClean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738418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If you gave your code to another programmer, </a:t>
            </a:r>
            <a:br>
              <a:rPr lang="en-US" sz="2000" dirty="0" smtClean="0"/>
            </a:br>
            <a:r>
              <a:rPr lang="en-US" sz="2000" dirty="0" smtClean="0"/>
              <a:t>he/she would have no </a:t>
            </a:r>
            <a:r>
              <a:rPr lang="en-US" sz="2000" dirty="0"/>
              <a:t>idea </a:t>
            </a:r>
            <a:r>
              <a:rPr lang="en-US" sz="2000" dirty="0" smtClean="0"/>
              <a:t>how </a:t>
            </a:r>
            <a:r>
              <a:rPr lang="en-US" sz="2000" dirty="0"/>
              <a:t>to </a:t>
            </a:r>
            <a:r>
              <a:rPr lang="en-US" sz="2000" dirty="0" smtClean="0"/>
              <a:t>use it!</a:t>
            </a:r>
            <a:endParaRPr lang="en-US" sz="2000" dirty="0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935620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608595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735595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Therefore, every time you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new set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data structures/algorithms</a:t>
            </a:r>
            <a:r>
              <a:rPr lang="en-US" sz="2000" dirty="0" smtClean="0"/>
              <a:t>, it helps to also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few simple functions </a:t>
            </a:r>
            <a:r>
              <a:rPr lang="en-US" sz="2000" dirty="0" smtClean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923330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bool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70495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605420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500645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6508" y="6317802"/>
            <a:ext cx="8129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Then other programmers can use your code easily!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4282196" y="2989703"/>
            <a:ext cx="3788227" cy="195375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 smtClean="0">
                <a:solidFill>
                  <a:srgbClr val="FF0000"/>
                </a:solidFill>
              </a:rPr>
              <a:t>“interface.”</a:t>
            </a:r>
            <a:r>
              <a:rPr lang="en-US" dirty="0" smtClean="0">
                <a:solidFill>
                  <a:srgbClr val="006666"/>
                </a:solidFill>
              </a:rPr>
              <a:t> An interface lets any programmer use your code without knowing the sordid details!</a:t>
            </a:r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77372" grpId="2" animBg="1"/>
      <p:bldP spid="150732" grpId="0"/>
      <p:bldP spid="2" grpId="0" uiExpand="1" build="p" animBg="1"/>
      <p:bldP spid="14" grpId="0"/>
      <p:bldP spid="3" grpId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r>
              <a:rPr lang="en-US" sz="1200"/>
              <a:t/>
            </a:r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algorithms</a:t>
            </a:r>
            <a:r>
              <a:rPr lang="en-US" sz="1800">
                <a:solidFill>
                  <a:srgbClr val="0000CC"/>
                </a:solidFill>
              </a:rPr>
              <a:t>.</a:t>
            </a:r>
            <a:br>
              <a:rPr lang="en-US" sz="1800">
                <a:solidFill>
                  <a:srgbClr val="0000CC"/>
                </a:solidFill>
              </a:rPr>
            </a:br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No one outside of my ADT needs to know 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an </a:t>
            </a:r>
            <a:r>
              <a:rPr lang="en-US" sz="1800" u="sng">
                <a:solidFill>
                  <a:srgbClr val="0000CC"/>
                </a:solidFill>
              </a:rPr>
              <a:t>interface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The ADT provides an </a:t>
            </a:r>
            <a:r>
              <a:rPr lang="en-US">
                <a:solidFill>
                  <a:srgbClr val="FF0000"/>
                </a:solidFill>
              </a:rPr>
              <a:t>interface</a:t>
            </a:r>
            <a:r>
              <a:rPr lang="en-US"/>
              <a:t> (a simple set of functions) </a:t>
            </a:r>
            <a:br>
              <a:rPr lang="en-US"/>
            </a:br>
            <a:r>
              <a:rPr lang="en-US"/>
              <a:t>to enable the rest of the program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main()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FriendFinder x;</a:t>
            </a:r>
          </a:p>
          <a:p>
            <a:endParaRPr lang="en-US" sz="1800"/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(“Carey Nash”,</a:t>
            </a:r>
            <a:br>
              <a:rPr lang="en-US" sz="1800"/>
            </a:br>
            <a:r>
              <a:rPr lang="en-US" sz="1800"/>
              <a:t>                              ”Scott Wilhelm”); </a:t>
            </a:r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(“Jenny Oh”,</a:t>
            </a:r>
          </a:p>
          <a:p>
            <a:r>
              <a:rPr lang="en-US" sz="1800"/>
              <a:t>                              ”David Sun”);</a:t>
            </a:r>
          </a:p>
          <a:p>
            <a:r>
              <a:rPr lang="en-US" sz="1800"/>
              <a:t>   …</a:t>
            </a:r>
          </a:p>
          <a:p>
            <a:endParaRPr lang="en-US" sz="1800"/>
          </a:p>
          <a:p>
            <a:r>
              <a:rPr lang="en-US" sz="1800"/>
              <a:t>   string userA, userB;</a:t>
            </a:r>
          </a:p>
          <a:p>
            <a:endParaRPr lang="en-US" sz="1000"/>
          </a:p>
          <a:p>
            <a:r>
              <a:rPr lang="en-US" sz="1800"/>
              <a:t>   cin &gt;&gt; userA &gt;&gt; userB;</a:t>
            </a:r>
          </a:p>
          <a:p>
            <a:r>
              <a:rPr lang="en-US" sz="1800"/>
              <a:t>   if (x.</a:t>
            </a:r>
            <a:r>
              <a:rPr lang="en-US" sz="1800">
                <a:solidFill>
                  <a:srgbClr val="9900FF"/>
                </a:solidFill>
              </a:rPr>
              <a:t>AreTheyFriends</a:t>
            </a:r>
            <a:r>
              <a:rPr lang="en-US" sz="1800"/>
              <a:t>(userA,</a:t>
            </a:r>
            <a:br>
              <a:rPr lang="en-US" sz="1800"/>
            </a:br>
            <a:r>
              <a:rPr lang="en-US" sz="1800"/>
              <a:t>                                    userB) == true)</a:t>
            </a:r>
          </a:p>
          <a:p>
            <a:r>
              <a:rPr lang="en-US" sz="1800"/>
              <a:t>      cout &lt;&lt; userA &lt;&lt; “ is friends with “ </a:t>
            </a:r>
            <a:br>
              <a:rPr lang="en-US" sz="1800"/>
            </a:br>
            <a:r>
              <a:rPr lang="en-US" sz="1800"/>
              <a:t>             &lt;&lt; userB;</a:t>
            </a:r>
          </a:p>
          <a:p>
            <a:r>
              <a:rPr lang="en-US" sz="180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100" dirty="0"/>
              <a:t>Once we’ve defined our class, </a:t>
            </a:r>
            <a:br>
              <a:rPr lang="en-US" sz="2100" dirty="0"/>
            </a:br>
            <a:r>
              <a:rPr lang="en-US" sz="2100" dirty="0"/>
              <a:t>the rest of our program can use</a:t>
            </a:r>
            <a:br>
              <a:rPr lang="en-US" sz="2100" dirty="0"/>
            </a:br>
            <a:r>
              <a:rPr lang="en-US" sz="2100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sz="1900" dirty="0"/>
              <a:t>And yet all of its underlying </a:t>
            </a:r>
            <a:r>
              <a:rPr lang="en-US" sz="1900" dirty="0">
                <a:solidFill>
                  <a:schemeClr val="accent2"/>
                </a:solidFill>
              </a:rPr>
              <a:t>data</a:t>
            </a:r>
            <a:r>
              <a:rPr lang="en-US" sz="1900" dirty="0"/>
              <a:t> </a:t>
            </a:r>
            <a:br>
              <a:rPr lang="en-US" sz="1900" dirty="0"/>
            </a:br>
            <a:r>
              <a:rPr lang="en-US" sz="1900" dirty="0">
                <a:solidFill>
                  <a:schemeClr val="accent2"/>
                </a:solidFill>
              </a:rPr>
              <a:t>structures</a:t>
            </a:r>
            <a:r>
              <a:rPr lang="en-US" sz="1900" dirty="0"/>
              <a:t> and </a:t>
            </a:r>
            <a:r>
              <a:rPr lang="en-US" sz="1900" dirty="0">
                <a:solidFill>
                  <a:schemeClr val="accent2"/>
                </a:solidFill>
              </a:rPr>
              <a:t>algorithms</a:t>
            </a:r>
            <a:r>
              <a:rPr lang="en-US" sz="1900" dirty="0"/>
              <a:t> are </a:t>
            </a:r>
            <a:r>
              <a:rPr lang="en-US" sz="1900" dirty="0">
                <a:solidFill>
                  <a:srgbClr val="006666"/>
                </a:solidFill>
              </a:rPr>
              <a:t>hidden</a:t>
            </a:r>
            <a:r>
              <a:rPr lang="en-US" sz="1900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sz="2100" dirty="0"/>
              <a:t>The rest of the program can ignore</a:t>
            </a:r>
            <a:br>
              <a:rPr lang="en-US" sz="2100" dirty="0"/>
            </a:br>
            <a:r>
              <a:rPr lang="en-US" sz="2100" dirty="0"/>
              <a:t>how exactly our class works and</a:t>
            </a:r>
            <a:br>
              <a:rPr lang="en-US" sz="2100" dirty="0"/>
            </a:br>
            <a:r>
              <a:rPr lang="en-US" sz="2100" dirty="0"/>
              <a:t>just use it’s features!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This is the </a:t>
            </a:r>
            <a:r>
              <a:rPr lang="en-US" sz="2100" dirty="0">
                <a:solidFill>
                  <a:srgbClr val="006666"/>
                </a:solidFill>
              </a:rPr>
              <a:t>power</a:t>
            </a:r>
            <a:r>
              <a:rPr lang="en-US" sz="2100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3116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// define a C++ class for friends</a:t>
            </a:r>
          </a:p>
          <a:p>
            <a:r>
              <a:rPr lang="en-US" sz="1800"/>
              <a:t>// (this is really an ADT!)</a:t>
            </a:r>
          </a:p>
          <a:p>
            <a:endParaRPr lang="en-US" sz="1000"/>
          </a:p>
          <a:p>
            <a:r>
              <a:rPr lang="en-US" sz="1800"/>
              <a:t>class FriendFinder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</a:t>
            </a:r>
          </a:p>
          <a:p>
            <a:r>
              <a:rPr lang="en-US" sz="1800"/>
              <a:t> 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endParaRPr lang="en-US" sz="18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28448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2687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4976813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main()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FriendFinder x;</a:t>
            </a:r>
          </a:p>
          <a:p>
            <a:endParaRPr lang="en-US" sz="1800"/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(“Carey Nash”,</a:t>
            </a:r>
            <a:br>
              <a:rPr lang="en-US" sz="1800"/>
            </a:br>
            <a:r>
              <a:rPr lang="en-US" sz="1800"/>
              <a:t>                              ”Scott Wilhelm”); </a:t>
            </a:r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(“Jenny Oh”,</a:t>
            </a:r>
          </a:p>
          <a:p>
            <a:r>
              <a:rPr lang="en-US" sz="1800"/>
              <a:t>                              ”David Sun”);</a:t>
            </a:r>
          </a:p>
          <a:p>
            <a:r>
              <a:rPr lang="en-US" sz="1800"/>
              <a:t>   …</a:t>
            </a:r>
          </a:p>
          <a:p>
            <a:endParaRPr lang="en-US" sz="1800"/>
          </a:p>
          <a:p>
            <a:r>
              <a:rPr lang="en-US" sz="1800"/>
              <a:t>   string userA, userB;</a:t>
            </a:r>
          </a:p>
          <a:p>
            <a:endParaRPr lang="en-US" sz="1000"/>
          </a:p>
          <a:p>
            <a:r>
              <a:rPr lang="en-US" sz="1800"/>
              <a:t>   cin &gt;&gt; userA &gt;&gt; userB;</a:t>
            </a:r>
          </a:p>
          <a:p>
            <a:r>
              <a:rPr lang="en-US" sz="1800"/>
              <a:t>   if (x.</a:t>
            </a:r>
            <a:r>
              <a:rPr lang="en-US" sz="1800">
                <a:solidFill>
                  <a:srgbClr val="9900FF"/>
                </a:solidFill>
              </a:rPr>
              <a:t>AreTheyFriends</a:t>
            </a:r>
            <a:r>
              <a:rPr lang="en-US" sz="1800"/>
              <a:t>(userA,</a:t>
            </a:r>
            <a:br>
              <a:rPr lang="en-US" sz="1800"/>
            </a:br>
            <a:r>
              <a:rPr lang="en-US" sz="1800"/>
              <a:t>                                    userB) == true)</a:t>
            </a:r>
          </a:p>
          <a:p>
            <a:r>
              <a:rPr lang="en-US" sz="1800"/>
              <a:t>      cout &lt;&lt; userA &lt;&lt; “ is friends with “ </a:t>
            </a:r>
            <a:br>
              <a:rPr lang="en-US" sz="1800"/>
            </a:br>
            <a:r>
              <a:rPr lang="en-US" sz="1800"/>
              <a:t>             &lt;&lt; userB;</a:t>
            </a:r>
          </a:p>
          <a:p>
            <a:r>
              <a:rPr lang="en-US" sz="180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It has an easy-to-use interface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/>
                <a:t>The complicated machinery is hidden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main()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FriendFinder x;</a:t>
            </a:r>
          </a:p>
          <a:p>
            <a:endParaRPr lang="en-US" sz="1800"/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(“Carey Nash”,</a:t>
            </a:r>
            <a:br>
              <a:rPr lang="en-US" sz="1800"/>
            </a:br>
            <a:r>
              <a:rPr lang="en-US" sz="1800"/>
              <a:t>                              ”Scott Wilhelm”); </a:t>
            </a:r>
          </a:p>
          <a:p>
            <a:r>
              <a:rPr lang="en-US" sz="1800"/>
              <a:t>   x.</a:t>
            </a:r>
            <a:r>
              <a:rPr lang="en-US" sz="1800">
                <a:solidFill>
                  <a:srgbClr val="9900FF"/>
                </a:solidFill>
              </a:rPr>
              <a:t>BecomeFriends</a:t>
            </a:r>
            <a:r>
              <a:rPr lang="en-US" sz="1800"/>
              <a:t>(“Jenny Oh”,</a:t>
            </a:r>
          </a:p>
          <a:p>
            <a:r>
              <a:rPr lang="en-US" sz="1800"/>
              <a:t>                              ”David Sun”);</a:t>
            </a:r>
          </a:p>
          <a:p>
            <a:r>
              <a:rPr lang="en-US" sz="1800"/>
              <a:t>   …</a:t>
            </a:r>
          </a:p>
          <a:p>
            <a:endParaRPr lang="en-US" sz="1800"/>
          </a:p>
          <a:p>
            <a:r>
              <a:rPr lang="en-US" sz="1800"/>
              <a:t>   string userA, userB;</a:t>
            </a:r>
          </a:p>
          <a:p>
            <a:endParaRPr lang="en-US" sz="1000"/>
          </a:p>
          <a:p>
            <a:r>
              <a:rPr lang="en-US" sz="1800"/>
              <a:t>   cin &gt;&gt; userA &gt;&gt; userB;</a:t>
            </a:r>
          </a:p>
          <a:p>
            <a:r>
              <a:rPr lang="en-US" sz="1800"/>
              <a:t>   if (x.</a:t>
            </a:r>
            <a:r>
              <a:rPr lang="en-US" sz="1800">
                <a:solidFill>
                  <a:srgbClr val="9900FF"/>
                </a:solidFill>
              </a:rPr>
              <a:t>AreTheyFriends</a:t>
            </a:r>
            <a:r>
              <a:rPr lang="en-US" sz="1800"/>
              <a:t>(userA,</a:t>
            </a:r>
            <a:br>
              <a:rPr lang="en-US" sz="1800"/>
            </a:br>
            <a:r>
              <a:rPr lang="en-US" sz="1800"/>
              <a:t>                                    userB) == true)</a:t>
            </a:r>
          </a:p>
          <a:p>
            <a:r>
              <a:rPr lang="en-US" sz="1800"/>
              <a:t>      cout &lt;&lt; userA &lt;&lt; “ is friends with “ </a:t>
            </a:r>
            <a:br>
              <a:rPr lang="en-US" sz="1800"/>
            </a:br>
            <a:r>
              <a:rPr lang="en-US" sz="1800"/>
              <a:t>             &lt;&lt; userB;</a:t>
            </a:r>
          </a:p>
          <a:p>
            <a:r>
              <a:rPr lang="en-US" sz="180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r>
                <a:rPr lang="en-US" sz="800"/>
                <a:t/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5175250" y="4016375"/>
            <a:ext cx="37115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>
                <a:solidFill>
                  <a:srgbClr val="006666"/>
                </a:solidFill>
              </a:rPr>
              <a:t>No!</a:t>
            </a:r>
            <a:r>
              <a:rPr lang="en-US" sz="1900"/>
              <a:t> Because the rest of the program doesn’t rely on these details… It 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The same is true for your car! If you </a:t>
            </a:r>
            <a:r>
              <a:rPr lang="en-US" sz="1900">
                <a:solidFill>
                  <a:srgbClr val="6600FF"/>
                </a:solidFill>
              </a:rPr>
              <a:t>replace your engine</a:t>
            </a:r>
            <a:r>
              <a:rPr lang="en-US" sz="1900"/>
              <a:t>, you don’t care – you just use the </a:t>
            </a:r>
            <a:r>
              <a:rPr lang="en-US" sz="1900">
                <a:solidFill>
                  <a:srgbClr val="006666"/>
                </a:solidFill>
              </a:rPr>
              <a:t>steering wheel</a:t>
            </a:r>
            <a:r>
              <a:rPr lang="en-US" sz="1900"/>
              <a:t>, </a:t>
            </a:r>
            <a:r>
              <a:rPr lang="en-US" sz="1900">
                <a:solidFill>
                  <a:srgbClr val="006666"/>
                </a:solidFill>
              </a:rPr>
              <a:t>accelerator</a:t>
            </a:r>
            <a:r>
              <a:rPr lang="en-US" sz="1900"/>
              <a:t> and </a:t>
            </a:r>
            <a:r>
              <a:rPr lang="en-US" sz="1900">
                <a:solidFill>
                  <a:srgbClr val="006666"/>
                </a:solidFill>
              </a:rPr>
              <a:t>brakes</a:t>
            </a:r>
            <a:r>
              <a:rPr lang="en-US" sz="1900"/>
              <a:t> like you did before!</a:t>
            </a:r>
          </a:p>
        </p:txBody>
      </p:sp>
      <p:sp>
        <p:nvSpPr>
          <p:cNvPr id="36896" name="Rectangle 30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This is the power of ADTs (and of classes)!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If you design your programs using this </a:t>
            </a:r>
            <a:br>
              <a:rPr lang="en-US" sz="2400"/>
            </a:br>
            <a:r>
              <a:rPr lang="en-US" sz="2400"/>
              <a:t>approach, you can reduce complexity by:</a:t>
            </a:r>
          </a:p>
          <a:p>
            <a:pPr algn="ctr"/>
            <a:endParaRPr lang="en-US" sz="2400"/>
          </a:p>
          <a:p>
            <a:pPr algn="ctr"/>
            <a:r>
              <a:rPr lang="en-US" sz="2400">
                <a:solidFill>
                  <a:srgbClr val="6600CC"/>
                </a:solidFill>
              </a:rPr>
              <a:t>Breaking your programs up into small,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self-contained chunks.</a:t>
            </a:r>
          </a:p>
          <a:p>
            <a:pPr algn="ctr"/>
            <a:r>
              <a:rPr lang="en-US" sz="2400"/>
              <a:t/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Combining these chunks together to solve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In OOP, programs are constructed from multiple self-contained classes.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/>
              <a:t>OOP is using classes  (aka ADTs) to build programs – </a:t>
            </a:r>
            <a:r>
              <a:rPr lang="en-US" sz="200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</a:t>
            </a:r>
            <a:r>
              <a:rPr lang="en-US" dirty="0">
                <a:solidFill>
                  <a:srgbClr val="6600CC"/>
                </a:solidFill>
              </a:rPr>
              <a:t>class</a:t>
            </a:r>
            <a:r>
              <a:rPr lang="en-US" dirty="0"/>
              <a:t> holds a set of </a:t>
            </a:r>
            <a:r>
              <a:rPr lang="en-US" dirty="0">
                <a:solidFill>
                  <a:srgbClr val="6600CC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we then access the class using a </a:t>
            </a:r>
            <a:r>
              <a:rPr lang="en-US" dirty="0">
                <a:solidFill>
                  <a:srgbClr val="6600CC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Objected Oriented Programming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OOP</a:t>
            </a:r>
            <a:r>
              <a:rPr lang="en-US" sz="2000"/>
              <a:t>) is simply a programming model based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Ok, let’s do a quick review of C++ structs and classes.</a:t>
            </a:r>
            <a:endParaRPr lang="en-US" sz="2400"/>
          </a:p>
        </p:txBody>
      </p:sp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381000" y="2124075"/>
            <a:ext cx="8458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If you’ve forgotten all about classes, make sure to read up on them before our next class. 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Topics to review (on your own!):</a:t>
            </a:r>
          </a:p>
          <a:p>
            <a:pPr eaLnBrk="1" hangingPunct="1"/>
            <a:endParaRPr lang="en-US" dirty="0"/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Basic classes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Constructors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Destructors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Const</a:t>
            </a:r>
            <a:r>
              <a:rPr lang="en-US" dirty="0">
                <a:solidFill>
                  <a:srgbClr val="008080"/>
                </a:solidFill>
              </a:rPr>
              <a:t> member functions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Accessing class and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 by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#1: </a:t>
            </a:r>
            <a:r>
              <a:rPr lang="en-US" smtClean="0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20688" y="1306513"/>
            <a:ext cx="4824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Sometimes we want to group together multiple related pieces of data and store them in one variable.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904875" y="2457450"/>
            <a:ext cx="3516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For instance, let’s say we want to represent students.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6153150" y="1081088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5840413" y="2840038"/>
            <a:ext cx="314801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Each student has: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student ID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GPA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etc…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465138" y="3397250"/>
            <a:ext cx="46101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problem is that traditional variable types, like </a:t>
            </a:r>
            <a:r>
              <a:rPr lang="en-US" sz="2000">
                <a:solidFill>
                  <a:srgbClr val="0000CC"/>
                </a:solidFill>
              </a:rPr>
              <a:t>int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rgbClr val="0000CC"/>
                </a:solidFill>
              </a:rPr>
              <a:t>float</a:t>
            </a:r>
            <a:r>
              <a:rPr lang="en-US" sz="2000">
                <a:solidFill>
                  <a:schemeClr val="tx2"/>
                </a:solidFill>
              </a:rPr>
              <a:t> can only store </a:t>
            </a:r>
            <a:r>
              <a:rPr lang="en-US" sz="2000">
                <a:solidFill>
                  <a:srgbClr val="6600CC"/>
                </a:solidFill>
              </a:rPr>
              <a:t>a single value</a:t>
            </a:r>
            <a:r>
              <a:rPr lang="en-US" sz="2000">
                <a:solidFill>
                  <a:schemeClr val="tx2"/>
                </a:solidFill>
              </a:rPr>
              <a:t>! </a:t>
            </a: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903288" y="4710113"/>
            <a:ext cx="34004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 a single float variable isn’t enough to represent a whole student.</a:t>
            </a: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4489450" y="5002213"/>
            <a:ext cx="4484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C++ </a:t>
            </a:r>
            <a:r>
              <a:rPr lang="en-US" sz="2000">
                <a:solidFill>
                  <a:srgbClr val="6600CC"/>
                </a:solidFill>
              </a:rPr>
              <a:t>struct</a:t>
            </a:r>
            <a:r>
              <a:rPr lang="en-US" sz="2000">
                <a:solidFill>
                  <a:schemeClr val="tx2"/>
                </a:solidFill>
              </a:rPr>
              <a:t> allows us to define a whole new </a:t>
            </a:r>
            <a:r>
              <a:rPr lang="en-US" sz="2000">
                <a:solidFill>
                  <a:srgbClr val="6600CC"/>
                </a:solidFill>
              </a:rPr>
              <a:t>type of variable </a:t>
            </a:r>
            <a:r>
              <a:rPr lang="en-US" sz="200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0" grpId="0" build="p"/>
      <p:bldP spid="38921" grpId="0"/>
      <p:bldP spid="38923" grpId="0"/>
      <p:bldP spid="389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</a:t>
            </a:r>
            <a:r>
              <a:rPr lang="en-US" sz="2800" dirty="0" smtClean="0">
                <a:solidFill>
                  <a:srgbClr val="008080"/>
                </a:solidFill>
              </a:rPr>
              <a:t>www.cs.ucla.edu/classes/winter13/cs32</a:t>
            </a:r>
            <a:r>
              <a:rPr lang="en-US" sz="2800" dirty="0">
                <a:solidFill>
                  <a:srgbClr val="008080"/>
                </a:solidFill>
              </a:rPr>
              <a:t>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3094038"/>
            <a:ext cx="8991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check the Official Class Website at least </a:t>
            </a:r>
            <a:br>
              <a:rPr lang="en-US"/>
            </a:br>
            <a:r>
              <a:rPr lang="en-US">
                <a:solidFill>
                  <a:srgbClr val="800000"/>
                </a:solidFill>
              </a:rPr>
              <a:t>2-3 times a week</a:t>
            </a:r>
            <a:r>
              <a:rPr lang="en-US"/>
              <a:t> for homework info, projects, etc.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/>
              <a:t>I’ll post my </a:t>
            </a:r>
            <a:r>
              <a:rPr lang="en-US">
                <a:solidFill>
                  <a:srgbClr val="A50021"/>
                </a:solidFill>
              </a:rPr>
              <a:t>PowerPoint slides</a:t>
            </a:r>
            <a:r>
              <a:rPr lang="en-US"/>
              <a:t> on this website each week too. </a:t>
            </a:r>
            <a:br>
              <a:rPr lang="en-US"/>
            </a:br>
            <a:endParaRPr lang="en-US"/>
          </a:p>
          <a:p>
            <a:pPr algn="ctr" eaLnBrk="1" hangingPunct="1"/>
            <a:r>
              <a:rPr lang="en-US"/>
              <a:t>Click the </a:t>
            </a:r>
            <a:r>
              <a:rPr lang="en-US">
                <a:solidFill>
                  <a:srgbClr val="A50021"/>
                </a:solidFill>
              </a:rPr>
              <a:t>”Lec. 1” </a:t>
            </a:r>
            <a:r>
              <a:rPr lang="en-US"/>
              <a:t>link on the CS32 web page to get my slides.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52400" y="869950"/>
            <a:ext cx="8534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We can use the “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structure</a:t>
            </a:r>
            <a:r>
              <a:rPr lang="en-US" sz="2400">
                <a:cs typeface="Courier New" pitchFamily="49" charset="0"/>
              </a:rPr>
              <a:t>” feature in C++ to define a new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data type</a:t>
            </a:r>
            <a:r>
              <a:rPr lang="en-US" sz="2400">
                <a:cs typeface="Courier New" pitchFamily="49" charset="0"/>
              </a:rPr>
              <a:t> (like int, string, float) that can store a student’s name, ID and GPA all in </a:t>
            </a:r>
            <a:r>
              <a:rPr lang="en-US" sz="2400" i="1">
                <a:cs typeface="Courier New" pitchFamily="49" charset="0"/>
              </a:rPr>
              <a:t>one variable</a:t>
            </a:r>
            <a:r>
              <a:rPr lang="en-US" sz="2400">
                <a:cs typeface="Courier New" pitchFamily="49" charset="0"/>
              </a:rPr>
              <a:t>.  </a:t>
            </a:r>
            <a:endParaRPr lang="en-US" sz="240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5791200"/>
            <a:ext cx="868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/>
              <a:t>This defines an entirely new data type, like </a:t>
            </a:r>
            <a:r>
              <a:rPr lang="en-US" sz="2400">
                <a:solidFill>
                  <a:srgbClr val="990000"/>
                </a:solidFill>
              </a:rPr>
              <a:t>string</a:t>
            </a:r>
            <a:r>
              <a:rPr lang="en-US" sz="2400"/>
              <a:t>, that we can now use in our program.</a:t>
            </a:r>
            <a:endParaRPr lang="en-US" sz="240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2895600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2286000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2667000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2895600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990000"/>
                </a:solidFill>
              </a:rPr>
              <a:t>STUDENT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3368675"/>
            <a:ext cx="46910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specify all of the </a:t>
            </a:r>
            <a:r>
              <a:rPr lang="en-US" sz="2200">
                <a:solidFill>
                  <a:schemeClr val="accent2"/>
                </a:solidFill>
              </a:rPr>
              <a:t>members</a:t>
            </a:r>
            <a:r>
              <a:rPr lang="en-US" sz="2200">
                <a:solidFill>
                  <a:schemeClr val="tx2"/>
                </a:solidFill>
              </a:rPr>
              <a:t> that our new structure contains in between </a:t>
            </a:r>
            <a:r>
              <a:rPr lang="en-US" sz="2200">
                <a:solidFill>
                  <a:srgbClr val="6600CC"/>
                </a:solidFill>
              </a:rPr>
              <a:t>{</a:t>
            </a:r>
            <a:r>
              <a:rPr lang="en-US" sz="2200">
                <a:solidFill>
                  <a:schemeClr val="tx2"/>
                </a:solidFill>
              </a:rPr>
              <a:t> and </a:t>
            </a:r>
            <a:r>
              <a:rPr lang="en-US" sz="220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3200400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3516313"/>
            <a:ext cx="2019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string  name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int       ID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float   GPA</a:t>
            </a:r>
            <a:r>
              <a:rPr lang="en-US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46593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4511675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Once we define our new </a:t>
            </a:r>
            <a:r>
              <a:rPr lang="en-US">
                <a:solidFill>
                  <a:srgbClr val="990000"/>
                </a:solidFill>
              </a:rPr>
              <a:t>struct type</a:t>
            </a:r>
            <a:r>
              <a:rPr lang="en-US"/>
              <a:t>,</a:t>
            </a:r>
            <a:r>
              <a:rPr lang="en-US">
                <a:solidFill>
                  <a:srgbClr val="990000"/>
                </a:solidFill>
              </a:rPr>
              <a:t> </a:t>
            </a:r>
            <a:r>
              <a:rPr lang="en-US"/>
              <a:t>like </a:t>
            </a:r>
            <a:r>
              <a:rPr lang="en-US">
                <a:solidFill>
                  <a:srgbClr val="990000"/>
                </a:solidFill>
              </a:rPr>
              <a:t>STUDENT</a:t>
            </a:r>
            <a:r>
              <a:rPr lang="en-US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4955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>
                <a:solidFill>
                  <a:srgbClr val="6600CC"/>
                </a:solidFill>
                <a:latin typeface="Courier New" pitchFamily="49" charset="0"/>
              </a:rPr>
              <a:t>student.h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struct </a:t>
            </a:r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int ID;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07340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>
                <a:solidFill>
                  <a:srgbClr val="6600CC"/>
                </a:solidFill>
                <a:latin typeface="Courier New" pitchFamily="49" charset="0"/>
              </a:rPr>
              <a:t>student.cpp 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#include “</a:t>
            </a:r>
            <a:r>
              <a:rPr lang="en-US" sz="19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900" b="1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>
              <a:latin typeface="Courier New" pitchFamily="49" charset="0"/>
            </a:endParaRPr>
          </a:p>
          <a:p>
            <a:pPr eaLnBrk="1" hangingPunct="1"/>
            <a:r>
              <a:rPr lang="en-US" sz="1900" b="1">
                <a:latin typeface="Courier New" pitchFamily="49" charset="0"/>
              </a:rPr>
              <a:t>main()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</a:t>
            </a:r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STUDENT </a:t>
            </a:r>
            <a:r>
              <a:rPr lang="en-US" sz="1900" b="1">
                <a:latin typeface="Courier New" pitchFamily="49" charset="0"/>
              </a:rPr>
              <a:t>s1, s2;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</a:t>
            </a:r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>
                <a:latin typeface="Courier New" pitchFamily="49" charset="0"/>
              </a:rPr>
              <a:t>f1;</a:t>
            </a:r>
          </a:p>
          <a:p>
            <a:pPr eaLnBrk="1" hangingPunct="1"/>
            <a:endParaRPr lang="en-US" sz="1900" b="1">
              <a:latin typeface="Courier New" pitchFamily="49" charset="0"/>
            </a:endParaRPr>
          </a:p>
          <a:p>
            <a:pPr eaLnBrk="1" hangingPunct="1"/>
            <a:r>
              <a:rPr lang="en-US" sz="1900" b="1">
                <a:latin typeface="Courier New" pitchFamily="49" charset="0"/>
              </a:rPr>
              <a:t>   s1.name = “Jim”;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/>
                <a:t> You typically define new a struct  </a:t>
              </a:r>
              <a:br>
                <a:rPr lang="en-US" sz="2200"/>
              </a:br>
              <a:r>
                <a:rPr lang="en-US" sz="220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S1 </a:t>
            </a:r>
            <a:r>
              <a:rPr lang="en-US" sz="2000"/>
              <a:t>and </a:t>
            </a:r>
            <a:r>
              <a:rPr lang="en-US" sz="2000">
                <a:solidFill>
                  <a:srgbClr val="6600CC"/>
                </a:solidFill>
              </a:rPr>
              <a:t>s2</a:t>
            </a:r>
            <a:r>
              <a:rPr lang="en-US" sz="2000">
                <a:solidFill>
                  <a:schemeClr val="tx2"/>
                </a:solidFill>
              </a:rPr>
              <a:t> are a </a:t>
            </a:r>
            <a:r>
              <a:rPr lang="en-US" sz="2000">
                <a:solidFill>
                  <a:srgbClr val="6600CC"/>
                </a:solidFill>
              </a:rPr>
              <a:t>student variables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0734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>
                <a:solidFill>
                  <a:srgbClr val="006666"/>
                </a:solidFill>
                <a:latin typeface="Courier New" pitchFamily="49" charset="0"/>
              </a:rPr>
              <a:t>student.h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struct STUDENT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    int ID;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>
                <a:solidFill>
                  <a:srgbClr val="006666"/>
                </a:solidFill>
                <a:latin typeface="Courier New" pitchFamily="49" charset="0"/>
              </a:rPr>
              <a:t>student.cpp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#include “student.h”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main()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   STUDENT</a:t>
            </a:r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sz="1900" b="1">
                <a:solidFill>
                  <a:srgbClr val="990000"/>
                </a:solidFill>
                <a:latin typeface="Courier New" pitchFamily="49" charset="0"/>
              </a:rPr>
              <a:t>t, u</a:t>
            </a:r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t.ID = 113353948;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t.GPA = 3.99;</a:t>
            </a:r>
          </a:p>
          <a:p>
            <a:pPr eaLnBrk="1" hangingPunct="1"/>
            <a:endParaRPr lang="en-US" sz="600" b="1">
              <a:latin typeface="Courier New" pitchFamily="49" charset="0"/>
            </a:endParaRPr>
          </a:p>
          <a:p>
            <a:pPr eaLnBrk="1" hangingPunct="1"/>
            <a:r>
              <a:rPr lang="en-US" sz="1900" b="1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u.GPA  = 1.12;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783013" y="1716088"/>
            <a:ext cx="5073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We access </a:t>
            </a:r>
            <a:r>
              <a:rPr lang="en-US" sz="2000">
                <a:solidFill>
                  <a:srgbClr val="990000"/>
                </a:solidFill>
              </a:rPr>
              <a:t>t</a:t>
            </a:r>
            <a:r>
              <a:rPr lang="en-US" sz="2000">
                <a:solidFill>
                  <a:schemeClr val="tx2"/>
                </a:solidFill>
              </a:rPr>
              <a:t>’s members like this:</a:t>
            </a:r>
          </a:p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  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t </a:t>
            </a:r>
            <a:r>
              <a:rPr lang="en-US">
                <a:solidFill>
                  <a:srgbClr val="FF3300"/>
                </a:solidFill>
              </a:rPr>
              <a:t>.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member</a:t>
            </a:r>
            <a:r>
              <a:rPr lang="en-US">
                <a:solidFill>
                  <a:schemeClr val="tx2"/>
                </a:solidFill>
              </a:rPr>
              <a:t> = </a:t>
            </a:r>
            <a:r>
              <a:rPr lang="en-US">
                <a:solidFill>
                  <a:srgbClr val="6600CC"/>
                </a:solidFill>
              </a:rPr>
              <a:t>value</a:t>
            </a:r>
            <a:r>
              <a:rPr lang="en-US">
                <a:solidFill>
                  <a:schemeClr val="tx2"/>
                </a:solidFill>
              </a:rPr>
              <a:t>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Line 25"/>
          <p:cNvSpPr>
            <a:spLocks noChangeShapeType="1"/>
          </p:cNvSpPr>
          <p:nvPr/>
        </p:nvSpPr>
        <p:spPr bwMode="auto">
          <a:xfrm>
            <a:off x="609600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Line 26"/>
          <p:cNvSpPr>
            <a:spLocks noChangeShapeType="1"/>
          </p:cNvSpPr>
          <p:nvPr/>
        </p:nvSpPr>
        <p:spPr bwMode="auto">
          <a:xfrm>
            <a:off x="5060950" y="2430463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Line 28"/>
          <p:cNvSpPr>
            <a:spLocks noChangeShapeType="1"/>
          </p:cNvSpPr>
          <p:nvPr/>
        </p:nvSpPr>
        <p:spPr bwMode="auto">
          <a:xfrm>
            <a:off x="750888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Line 29"/>
          <p:cNvSpPr>
            <a:spLocks noChangeShapeType="1"/>
          </p:cNvSpPr>
          <p:nvPr/>
        </p:nvSpPr>
        <p:spPr bwMode="auto">
          <a:xfrm>
            <a:off x="5302250" y="2430463"/>
            <a:ext cx="1841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31"/>
          <p:cNvSpPr>
            <a:spLocks noChangeShapeType="1"/>
          </p:cNvSpPr>
          <p:nvPr/>
        </p:nvSpPr>
        <p:spPr bwMode="auto">
          <a:xfrm flipV="1">
            <a:off x="903288" y="5286375"/>
            <a:ext cx="620712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Line 32"/>
          <p:cNvSpPr>
            <a:spLocks noChangeShapeType="1"/>
          </p:cNvSpPr>
          <p:nvPr/>
        </p:nvSpPr>
        <p:spPr bwMode="auto">
          <a:xfrm flipV="1">
            <a:off x="5518150" y="2420938"/>
            <a:ext cx="10636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983163" y="3084513"/>
            <a:ext cx="1155700" cy="274637"/>
            <a:chOff x="4039" y="3658"/>
            <a:chExt cx="728" cy="150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chemeClr val="tx2"/>
                  </a:solidFill>
                </a:rPr>
                <a:t>113353948</a:t>
              </a: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Let’s see how we can use our new struct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But wait! Wouldn’t it be cool if our struct could also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to operate on that data, as well as </a:t>
            </a:r>
            <a:r>
              <a:rPr lang="en-US">
                <a:solidFill>
                  <a:srgbClr val="6600CC"/>
                </a:solidFill>
              </a:rPr>
              <a:t>interface functions</a:t>
            </a:r>
            <a:r>
              <a:rPr lang="en-US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we could represent a complete, self-contained </a:t>
            </a:r>
            <a:r>
              <a:rPr lang="en-US">
                <a:solidFill>
                  <a:srgbClr val="6600CC"/>
                </a:solidFill>
              </a:rPr>
              <a:t>Abstract Data Type</a:t>
            </a:r>
            <a:r>
              <a:rPr lang="en-US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1.12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/>
      <p:bldP spid="57356" grpId="0" animBg="1"/>
      <p:bldP spid="57356" grpId="1" animBg="1"/>
      <p:bldP spid="57367" grpId="0" animBg="1"/>
      <p:bldP spid="57367" grpId="1" animBg="1"/>
      <p:bldP spid="43054" grpId="0" animBg="1"/>
      <p:bldP spid="43054" grpId="1" animBg="1"/>
      <p:bldP spid="43055" grpId="0" animBg="1"/>
      <p:bldP spid="43055" grpId="1" animBg="1"/>
      <p:bldP spid="43057" grpId="0" animBg="1"/>
      <p:bldP spid="43057" grpId="1" animBg="1"/>
      <p:bldP spid="43058" grpId="0" animBg="1"/>
      <p:bldP spid="43058" grpId="1" animBg="1"/>
      <p:bldP spid="43059" grpId="0" animBg="1"/>
      <p:bldP spid="43059" grpId="1" animBg="1"/>
      <p:bldP spid="43060" grpId="0" animBg="1"/>
      <p:bldP spid="43060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178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int main(void)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Rect r;</a:t>
            </a:r>
          </a:p>
          <a:p>
            <a:pPr eaLnBrk="1" hangingPunct="1"/>
            <a:endParaRPr lang="en-US" sz="220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r.width = 10;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r.height = 20;</a:t>
            </a:r>
          </a:p>
          <a:p>
            <a:pPr eaLnBrk="1" hangingPunct="1"/>
            <a:endParaRPr lang="en-US" sz="220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>
                <a:solidFill>
                  <a:schemeClr val="tx2"/>
                </a:solidFill>
                <a:cs typeface="Arial" charset="0"/>
              </a:rPr>
              <a:t>   cout &lt;&lt;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 GetArea(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2010" y="2709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83" y="3041"/>
              <a:ext cx="5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724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3768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05775" y="2514600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077200" y="2986088"/>
            <a:ext cx="61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410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200</a:t>
            </a:r>
          </a:p>
        </p:txBody>
      </p:sp>
      <p:cxnSp>
        <p:nvCxnSpPr>
          <p:cNvPr id="72739" name="AutoShape 35"/>
          <p:cNvCxnSpPr>
            <a:cxnSpLocks noChangeShapeType="1"/>
          </p:cNvCxnSpPr>
          <p:nvPr/>
        </p:nvCxnSpPr>
        <p:spPr bwMode="auto">
          <a:xfrm>
            <a:off x="2209800" y="6172200"/>
            <a:ext cx="4730750" cy="152400"/>
          </a:xfrm>
          <a:prstGeom prst="bentConnector2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>
                <a:cs typeface="Arial" charset="0"/>
              </a:rPr>
              <a:t> is basically 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>
                <a:cs typeface="Arial" charset="0"/>
              </a:rPr>
              <a:t> with </a:t>
            </a:r>
            <a:r>
              <a:rPr lang="en-US" sz="280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800600" y="1981200"/>
            <a:ext cx="1023938" cy="438150"/>
          </a:xfrm>
          <a:prstGeom prst="rect">
            <a:avLst/>
          </a:prstGeom>
          <a:solidFill>
            <a:srgbClr val="FFFFFF">
              <a:alpha val="61176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48225" y="1947863"/>
            <a:ext cx="992188" cy="519112"/>
            <a:chOff x="3225" y="2781"/>
            <a:chExt cx="625" cy="387"/>
          </a:xfrm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64" y="2880"/>
              <a:ext cx="576" cy="240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25" y="2781"/>
              <a:ext cx="625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710113" y="2770188"/>
            <a:ext cx="3011487" cy="1112837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   int width;</a:t>
            </a:r>
          </a:p>
          <a:p>
            <a:r>
              <a:rPr lang="en-US" sz="2400">
                <a:cs typeface="Arial" charset="0"/>
              </a:rPr>
              <a:t>   int height;</a:t>
            </a:r>
          </a:p>
          <a:p>
            <a:r>
              <a:rPr lang="en-US" sz="240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int GetArea(Rect &amp;a)</a:t>
            </a:r>
          </a:p>
          <a:p>
            <a:r>
              <a:rPr lang="en-US" sz="2400">
                <a:cs typeface="Arial" charset="0"/>
              </a:rPr>
              <a:t>{</a:t>
            </a:r>
          </a:p>
          <a:p>
            <a:r>
              <a:rPr lang="en-US" sz="2400">
                <a:cs typeface="Arial" charset="0"/>
              </a:rPr>
              <a:t>  int area = a.width * </a:t>
            </a:r>
          </a:p>
          <a:p>
            <a:r>
              <a:rPr lang="en-US" sz="2400">
                <a:cs typeface="Arial" charset="0"/>
              </a:rPr>
              <a:t>	       a.height;</a:t>
            </a:r>
          </a:p>
          <a:p>
            <a:r>
              <a:rPr lang="en-US" sz="2400">
                <a:cs typeface="Arial" charset="0"/>
              </a:rPr>
              <a:t>  return(area);</a:t>
            </a:r>
          </a:p>
          <a:p>
            <a:r>
              <a:rPr lang="en-US" sz="240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986713" y="305435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62738" y="4124325"/>
            <a:ext cx="290512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4" grpId="0" animBg="1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int main(void)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Rect  r;</a:t>
              </a:r>
            </a:p>
            <a:p>
              <a:pPr eaLnBrk="1" hangingPunct="1"/>
              <a:endParaRPr lang="en-US" sz="120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r.width = 10;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r.height = 20;</a:t>
              </a:r>
            </a:p>
            <a:p>
              <a:pPr eaLnBrk="1" hangingPunct="1"/>
              <a:endParaRPr lang="en-US" sz="100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cout &lt;&lt; </a:t>
              </a:r>
              <a:r>
                <a:rPr lang="en-US" sz="2000" b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>
                  <a:solidFill>
                    <a:srgbClr val="006666"/>
                  </a:solidFill>
                  <a:cs typeface="Arial" charset="0"/>
                </a:rPr>
                <a:t>GetArea();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>
              <a:cs typeface="Arial" charset="0"/>
            </a:endParaRP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width</a:t>
            </a:r>
          </a:p>
          <a:p>
            <a:pPr eaLnBrk="1" hangingPunct="1"/>
            <a:r>
              <a:rPr lang="en-US" sz="200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0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105400" y="5410200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5943600" y="5438775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4" grpId="0"/>
      <p:bldP spid="74785" grpId="0" animBg="1"/>
      <p:bldP spid="74785" grpId="1" animBg="1"/>
      <p:bldP spid="74786" grpId="0" animBg="1"/>
      <p:bldP spid="7478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49206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int main(void)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Rect 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r.width = r.height = 5;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s.width = s.height = 7;</a:t>
              </a:r>
            </a:p>
            <a:p>
              <a:pPr eaLnBrk="1" hangingPunct="1"/>
              <a:endParaRPr lang="en-US" sz="100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chemeClr val="tx2"/>
                  </a:solidFill>
                </a:rPr>
                <a:t>   </a:t>
              </a:r>
              <a:r>
                <a:rPr lang="en-US" sz="2000">
                  <a:solidFill>
                    <a:srgbClr val="6600CC"/>
                  </a:solidFill>
                </a:rPr>
                <a:t>cout &lt;&lt; r.GetArea();</a:t>
              </a:r>
            </a:p>
            <a:p>
              <a:pPr eaLnBrk="1" hangingPunct="1"/>
              <a:endParaRPr lang="en-US" sz="6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>
                  <a:solidFill>
                    <a:schemeClr val="accent2"/>
                  </a:solidFill>
                </a:rPr>
                <a:t>   cout &lt;&lt; s.GetArea();</a:t>
              </a:r>
            </a:p>
            <a:p>
              <a:pPr eaLnBrk="1" hangingPunct="1"/>
              <a:endParaRPr lang="en-US" sz="200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49207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49200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204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205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49201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202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203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198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199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49195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196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7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5798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0" name="Text Box 24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5801" name="Line 25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2" name="Text Box 26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5803" name="Line 27"/>
          <p:cNvSpPr>
            <a:spLocks noChangeShapeType="1"/>
          </p:cNvSpPr>
          <p:nvPr/>
        </p:nvSpPr>
        <p:spPr bwMode="auto">
          <a:xfrm>
            <a:off x="36195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4" name="Line 28"/>
          <p:cNvSpPr>
            <a:spLocks noChangeShapeType="1"/>
          </p:cNvSpPr>
          <p:nvPr/>
        </p:nvSpPr>
        <p:spPr bwMode="auto">
          <a:xfrm>
            <a:off x="4857750" y="2762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5" name="Line 29"/>
          <p:cNvSpPr>
            <a:spLocks noChangeShapeType="1"/>
          </p:cNvSpPr>
          <p:nvPr/>
        </p:nvSpPr>
        <p:spPr bwMode="auto">
          <a:xfrm>
            <a:off x="4972050" y="3200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6" name="Text Box 30"/>
          <p:cNvSpPr txBox="1">
            <a:spLocks noChangeArrowheads="1"/>
          </p:cNvSpPr>
          <p:nvPr/>
        </p:nvSpPr>
        <p:spPr bwMode="auto">
          <a:xfrm>
            <a:off x="6267450" y="2809875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5 * 5</a:t>
            </a: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7391400" y="3143250"/>
            <a:ext cx="1676400" cy="457200"/>
            <a:chOff x="4646" y="3101"/>
            <a:chExt cx="1056" cy="288"/>
          </a:xfrm>
        </p:grpSpPr>
        <p:sp>
          <p:nvSpPr>
            <p:cNvPr id="49192" name="Rectangle 32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3" name="Text Box 33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10" name="Text Box 34"/>
          <p:cNvSpPr txBox="1">
            <a:spLocks noChangeArrowheads="1"/>
          </p:cNvSpPr>
          <p:nvPr/>
        </p:nvSpPr>
        <p:spPr bwMode="auto">
          <a:xfrm>
            <a:off x="8331200" y="3181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>
            <a:off x="4972050" y="3419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2" name="Text Box 36"/>
          <p:cNvSpPr txBox="1">
            <a:spLocks noChangeArrowheads="1"/>
          </p:cNvSpPr>
          <p:nvPr/>
        </p:nvSpPr>
        <p:spPr bwMode="auto">
          <a:xfrm>
            <a:off x="5791200" y="3429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3" name="Text Box 37"/>
          <p:cNvSpPr txBox="1">
            <a:spLocks noChangeArrowheads="1"/>
          </p:cNvSpPr>
          <p:nvPr/>
        </p:nvSpPr>
        <p:spPr bwMode="auto">
          <a:xfrm>
            <a:off x="1419225" y="58674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4" name="Line 38"/>
          <p:cNvSpPr>
            <a:spLocks noChangeShapeType="1"/>
          </p:cNvSpPr>
          <p:nvPr/>
        </p:nvSpPr>
        <p:spPr bwMode="auto">
          <a:xfrm>
            <a:off x="4857750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5" name="Line 39"/>
          <p:cNvSpPr>
            <a:spLocks noChangeShapeType="1"/>
          </p:cNvSpPr>
          <p:nvPr/>
        </p:nvSpPr>
        <p:spPr bwMode="auto">
          <a:xfrm>
            <a:off x="352425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76" name="Text Box 40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5817" name="Text Box 41"/>
          <p:cNvSpPr txBox="1">
            <a:spLocks noChangeArrowheads="1"/>
          </p:cNvSpPr>
          <p:nvPr/>
        </p:nvSpPr>
        <p:spPr bwMode="auto">
          <a:xfrm>
            <a:off x="7543800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25</a:t>
            </a:r>
          </a:p>
        </p:txBody>
      </p:sp>
      <p:sp>
        <p:nvSpPr>
          <p:cNvPr id="75818" name="Line 42"/>
          <p:cNvSpPr>
            <a:spLocks noChangeShapeType="1"/>
          </p:cNvSpPr>
          <p:nvPr/>
        </p:nvSpPr>
        <p:spPr bwMode="auto">
          <a:xfrm>
            <a:off x="361950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4876800" y="4667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0" name="Line 44"/>
          <p:cNvSpPr>
            <a:spLocks noChangeShapeType="1"/>
          </p:cNvSpPr>
          <p:nvPr/>
        </p:nvSpPr>
        <p:spPr bwMode="auto">
          <a:xfrm>
            <a:off x="4991100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1" name="Text Box 45"/>
          <p:cNvSpPr txBox="1">
            <a:spLocks noChangeArrowheads="1"/>
          </p:cNvSpPr>
          <p:nvPr/>
        </p:nvSpPr>
        <p:spPr bwMode="auto">
          <a:xfrm>
            <a:off x="6286500" y="4667250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7 * 7</a:t>
            </a: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7410450" y="5048250"/>
            <a:ext cx="1676400" cy="457200"/>
            <a:chOff x="4646" y="3101"/>
            <a:chExt cx="1056" cy="288"/>
          </a:xfrm>
        </p:grpSpPr>
        <p:sp>
          <p:nvSpPr>
            <p:cNvPr id="49190" name="Rectangle 47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1" name="Text Box 48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25" name="Text Box 49"/>
          <p:cNvSpPr txBox="1">
            <a:spLocks noChangeArrowheads="1"/>
          </p:cNvSpPr>
          <p:nvPr/>
        </p:nvSpPr>
        <p:spPr bwMode="auto">
          <a:xfrm>
            <a:off x="8350250" y="5086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5826" name="Line 50"/>
          <p:cNvSpPr>
            <a:spLocks noChangeShapeType="1"/>
          </p:cNvSpPr>
          <p:nvPr/>
        </p:nvSpPr>
        <p:spPr bwMode="auto">
          <a:xfrm>
            <a:off x="4991100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7" name="Text Box 51"/>
          <p:cNvSpPr txBox="1">
            <a:spLocks noChangeArrowheads="1"/>
          </p:cNvSpPr>
          <p:nvPr/>
        </p:nvSpPr>
        <p:spPr bwMode="auto">
          <a:xfrm>
            <a:off x="5810250" y="533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28" name="Line 52"/>
          <p:cNvSpPr>
            <a:spLocks noChangeShapeType="1"/>
          </p:cNvSpPr>
          <p:nvPr/>
        </p:nvSpPr>
        <p:spPr bwMode="auto">
          <a:xfrm>
            <a:off x="4876800" y="5534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1438275" y="62388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30" name="Line 54"/>
          <p:cNvSpPr>
            <a:spLocks noChangeShapeType="1"/>
          </p:cNvSpPr>
          <p:nvPr/>
        </p:nvSpPr>
        <p:spPr bwMode="auto">
          <a:xfrm>
            <a:off x="371475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31" name="Text Box 55"/>
          <p:cNvSpPr txBox="1">
            <a:spLocks noChangeArrowheads="1"/>
          </p:cNvSpPr>
          <p:nvPr/>
        </p:nvSpPr>
        <p:spPr bwMode="auto">
          <a:xfrm>
            <a:off x="8054975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8" grpId="0" animBg="1"/>
      <p:bldP spid="75798" grpId="1" animBg="1"/>
      <p:bldP spid="75799" grpId="0" animBg="1"/>
      <p:bldP spid="75799" grpId="1" animBg="1"/>
      <p:bldP spid="75800" grpId="0"/>
      <p:bldP spid="75801" grpId="0" animBg="1"/>
      <p:bldP spid="75801" grpId="1" animBg="1"/>
      <p:bldP spid="75802" grpId="0"/>
      <p:bldP spid="75803" grpId="0" animBg="1"/>
      <p:bldP spid="75803" grpId="1" animBg="1"/>
      <p:bldP spid="75804" grpId="0" animBg="1"/>
      <p:bldP spid="75804" grpId="1" animBg="1"/>
      <p:bldP spid="75805" grpId="0" animBg="1"/>
      <p:bldP spid="75805" grpId="1" animBg="1"/>
      <p:bldP spid="75806" grpId="0"/>
      <p:bldP spid="75806" grpId="1"/>
      <p:bldP spid="75810" grpId="0"/>
      <p:bldP spid="75810" grpId="1"/>
      <p:bldP spid="75811" grpId="0" animBg="1"/>
      <p:bldP spid="75811" grpId="1" animBg="1"/>
      <p:bldP spid="75812" grpId="0"/>
      <p:bldP spid="75812" grpId="1"/>
      <p:bldP spid="75813" grpId="0"/>
      <p:bldP spid="75813" grpId="1"/>
      <p:bldP spid="75814" grpId="0" animBg="1"/>
      <p:bldP spid="75814" grpId="1" animBg="1"/>
      <p:bldP spid="75815" grpId="0" animBg="1"/>
      <p:bldP spid="75815" grpId="1" animBg="1"/>
      <p:bldP spid="75817" grpId="0"/>
      <p:bldP spid="75818" grpId="0" animBg="1"/>
      <p:bldP spid="75818" grpId="1" animBg="1"/>
      <p:bldP spid="75819" grpId="0" animBg="1"/>
      <p:bldP spid="75819" grpId="1" animBg="1"/>
      <p:bldP spid="75820" grpId="0" animBg="1"/>
      <p:bldP spid="75820" grpId="1" animBg="1"/>
      <p:bldP spid="75821" grpId="0"/>
      <p:bldP spid="75821" grpId="1"/>
      <p:bldP spid="75825" grpId="0"/>
      <p:bldP spid="75825" grpId="1"/>
      <p:bldP spid="75826" grpId="0" animBg="1"/>
      <p:bldP spid="75826" grpId="1" animBg="1"/>
      <p:bldP spid="75827" grpId="0"/>
      <p:bldP spid="75827" grpId="1"/>
      <p:bldP spid="75828" grpId="0" animBg="1"/>
      <p:bldP spid="75828" grpId="1" animBg="1"/>
      <p:bldP spid="75829" grpId="0"/>
      <p:bldP spid="75829" grpId="1"/>
      <p:bldP spid="75830" grpId="0" animBg="1"/>
      <p:bldP spid="75830" grpId="1" animBg="1"/>
      <p:bldP spid="758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50228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int main(void)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Rect 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r.width = r.height = 5;</a:t>
              </a:r>
            </a:p>
            <a:p>
              <a:pPr eaLnBrk="1" hangingPunct="1"/>
              <a:r>
                <a:rPr lang="en-US" sz="200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>
                  <a:solidFill>
                    <a:schemeClr val="accent2"/>
                  </a:solidFill>
                  <a:cs typeface="Arial" charset="0"/>
                </a:rPr>
                <a:t>s.width = s.height = 7;</a:t>
              </a:r>
            </a:p>
            <a:p>
              <a:pPr eaLnBrk="1" hangingPunct="1"/>
              <a:endParaRPr lang="en-US" sz="100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>
                  <a:solidFill>
                    <a:schemeClr val="tx2"/>
                  </a:solidFill>
                </a:rPr>
                <a:t>   </a:t>
              </a:r>
              <a:r>
                <a:rPr lang="en-US" sz="2000">
                  <a:solidFill>
                    <a:srgbClr val="6600CC"/>
                  </a:solidFill>
                </a:rPr>
                <a:t>cout &lt;&lt; r.GetArea();</a:t>
              </a:r>
            </a:p>
            <a:p>
              <a:pPr eaLnBrk="1" hangingPunct="1"/>
              <a:endParaRPr lang="en-US" sz="6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>
                  <a:solidFill>
                    <a:schemeClr val="accent2"/>
                  </a:solidFill>
                </a:rPr>
                <a:t>   cout &lt;&lt; s.GetArea();</a:t>
              </a:r>
            </a:p>
            <a:p>
              <a:pPr eaLnBrk="1" hangingPunct="1"/>
              <a:endParaRPr lang="en-US" sz="200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50229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50222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6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7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50223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24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25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50216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0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1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50217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18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9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6822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3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4" name="Text Box 24"/>
          <p:cNvSpPr txBox="1">
            <a:spLocks noChangeArrowheads="1"/>
          </p:cNvSpPr>
          <p:nvPr/>
        </p:nvSpPr>
        <p:spPr bwMode="auto">
          <a:xfrm>
            <a:off x="4800600" y="76200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chemeClr val="tx2"/>
                </a:solidFill>
              </a:rPr>
              <a:t> are variables.   </a:t>
            </a:r>
          </a:p>
          <a:p>
            <a:pPr eaLnBrk="1" hangingPunct="1"/>
            <a:r>
              <a:rPr lang="en-US" sz="2000">
                <a:solidFill>
                  <a:schemeClr val="tx2"/>
                </a:solidFill>
              </a:rPr>
              <a:t>In C++ lingo, you can also call them “</a:t>
            </a:r>
            <a:r>
              <a:rPr lang="en-US" sz="2000">
                <a:solidFill>
                  <a:srgbClr val="6600CC"/>
                </a:solidFill>
              </a:rPr>
              <a:t>instances” </a:t>
            </a:r>
            <a:r>
              <a:rPr lang="en-US" sz="2000"/>
              <a:t>or </a:t>
            </a:r>
            <a:r>
              <a:rPr lang="en-US" sz="2000">
                <a:solidFill>
                  <a:srgbClr val="6600CC"/>
                </a:solidFill>
              </a:rPr>
              <a:t>“objects”</a:t>
            </a:r>
            <a:r>
              <a:rPr lang="en-US" sz="2000">
                <a:solidFill>
                  <a:schemeClr val="tx2"/>
                </a:solidFill>
              </a:rPr>
              <a:t>:</a:t>
            </a: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“</a:t>
            </a:r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a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.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 too.”</a:t>
            </a:r>
          </a:p>
        </p:txBody>
      </p:sp>
      <p:sp>
        <p:nvSpPr>
          <p:cNvPr id="76825" name="Text Box 25"/>
          <p:cNvSpPr txBox="1">
            <a:spLocks noChangeArrowheads="1"/>
          </p:cNvSpPr>
          <p:nvPr/>
        </p:nvSpPr>
        <p:spPr bwMode="auto">
          <a:xfrm>
            <a:off x="4808538" y="869950"/>
            <a:ext cx="4241800" cy="1492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r.width</a:t>
            </a:r>
            <a:r>
              <a:rPr lang="en-US" sz="2000">
                <a:solidFill>
                  <a:schemeClr val="accent2"/>
                </a:solidFill>
              </a:rPr>
              <a:t> and </a:t>
            </a:r>
            <a:r>
              <a:rPr lang="en-US" sz="2000">
                <a:solidFill>
                  <a:srgbClr val="6600CC"/>
                </a:solidFill>
              </a:rPr>
              <a:t>r.height</a:t>
            </a:r>
            <a:r>
              <a:rPr lang="en-US" sz="2000">
                <a:solidFill>
                  <a:schemeClr val="accent2"/>
                </a:solidFill>
              </a:rPr>
              <a:t> are called “member variables”</a:t>
            </a:r>
            <a:endParaRPr lang="en-US" sz="2000">
              <a:solidFill>
                <a:schemeClr val="tx2"/>
              </a:solidFill>
            </a:endParaRP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r has its own copies of both width and height.</a:t>
            </a:r>
          </a:p>
        </p:txBody>
      </p:sp>
      <p:sp>
        <p:nvSpPr>
          <p:cNvPr id="76826" name="Line 26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4943475" y="9525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Clearly, s has its own copies of width and height too.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6829" name="Text Box 29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6830" name="Line 30"/>
          <p:cNvSpPr>
            <a:spLocks noChangeShapeType="1"/>
          </p:cNvSpPr>
          <p:nvPr/>
        </p:nvSpPr>
        <p:spPr bwMode="auto">
          <a:xfrm>
            <a:off x="34290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1" name="Text Box 31"/>
          <p:cNvSpPr txBox="1">
            <a:spLocks noChangeArrowheads="1"/>
          </p:cNvSpPr>
          <p:nvPr/>
        </p:nvSpPr>
        <p:spPr bwMode="auto">
          <a:xfrm>
            <a:off x="4800600" y="762000"/>
            <a:ext cx="4114800" cy="16446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GetArea is a </a:t>
            </a:r>
            <a:r>
              <a:rPr lang="en-US" sz="2000">
                <a:solidFill>
                  <a:schemeClr val="accent2"/>
                </a:solidFill>
              </a:rPr>
              <a:t>“member function”</a:t>
            </a:r>
            <a:r>
              <a:rPr lang="en-US" sz="2000">
                <a:solidFill>
                  <a:srgbClr val="990000"/>
                </a:solidFill>
              </a:rPr>
              <a:t> of r.  </a:t>
            </a:r>
          </a:p>
          <a:p>
            <a:pPr eaLnBrk="1" hangingPunct="1"/>
            <a:endParaRPr lang="en-US" sz="2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To call a member function of r, write:   </a:t>
            </a:r>
            <a:r>
              <a:rPr lang="en-US" sz="2000">
                <a:solidFill>
                  <a:srgbClr val="6600CC"/>
                </a:solidFill>
              </a:rPr>
              <a:t>r.functionname(</a:t>
            </a:r>
            <a:r>
              <a:rPr lang="en-US" sz="2000">
                <a:solidFill>
                  <a:srgbClr val="006666"/>
                </a:solidFill>
              </a:rPr>
              <a:t>params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76832" name="Line 32"/>
          <p:cNvSpPr>
            <a:spLocks noChangeShapeType="1"/>
          </p:cNvSpPr>
          <p:nvPr/>
        </p:nvSpPr>
        <p:spPr bwMode="auto">
          <a:xfrm>
            <a:off x="4886325" y="2771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3" name="Text Box 33"/>
          <p:cNvSpPr txBox="1">
            <a:spLocks noChangeArrowheads="1"/>
          </p:cNvSpPr>
          <p:nvPr/>
        </p:nvSpPr>
        <p:spPr bwMode="auto">
          <a:xfrm>
            <a:off x="4810125" y="762000"/>
            <a:ext cx="4114800" cy="1035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Since we’re in </a:t>
            </a:r>
            <a:r>
              <a:rPr lang="en-US" sz="2000">
                <a:solidFill>
                  <a:srgbClr val="006666"/>
                </a:solidFill>
              </a:rPr>
              <a:t>r</a:t>
            </a:r>
            <a:r>
              <a:rPr lang="en-US" sz="2000">
                <a:solidFill>
                  <a:srgbClr val="6600CC"/>
                </a:solidFill>
              </a:rPr>
              <a:t>, </a:t>
            </a:r>
            <a:r>
              <a:rPr lang="en-US" sz="2000">
                <a:solidFill>
                  <a:srgbClr val="006666"/>
                </a:solidFill>
              </a:rPr>
              <a:t>GetArea</a:t>
            </a:r>
            <a:r>
              <a:rPr lang="en-US" sz="2000">
                <a:solidFill>
                  <a:srgbClr val="6600CC"/>
                </a:solidFill>
              </a:rPr>
              <a:t> works on </a:t>
            </a:r>
            <a:r>
              <a:rPr lang="en-US" sz="2000">
                <a:solidFill>
                  <a:srgbClr val="006666"/>
                </a:solidFill>
              </a:rPr>
              <a:t>r’s</a:t>
            </a:r>
            <a:r>
              <a:rPr lang="en-US" sz="2000">
                <a:solidFill>
                  <a:srgbClr val="6600CC"/>
                </a:solidFill>
              </a:rPr>
              <a:t> member variables:</a:t>
            </a:r>
          </a:p>
          <a:p>
            <a:pPr eaLnBrk="1" hangingPunct="1"/>
            <a:r>
              <a:rPr lang="en-US" sz="2000">
                <a:solidFill>
                  <a:srgbClr val="006666"/>
                </a:solidFill>
              </a:rPr>
              <a:t>r.width</a:t>
            </a:r>
            <a:r>
              <a:rPr lang="en-US" sz="2000">
                <a:solidFill>
                  <a:srgbClr val="6600CC"/>
                </a:solidFill>
              </a:rPr>
              <a:t> and </a:t>
            </a:r>
            <a:r>
              <a:rPr lang="en-US" sz="2000">
                <a:solidFill>
                  <a:srgbClr val="006666"/>
                </a:solidFill>
              </a:rPr>
              <a:t>r.height</a:t>
            </a:r>
            <a:r>
              <a:rPr lang="en-US" sz="200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76834" name="Line 34"/>
          <p:cNvSpPr>
            <a:spLocks noChangeShapeType="1"/>
          </p:cNvSpPr>
          <p:nvPr/>
        </p:nvSpPr>
        <p:spPr bwMode="auto">
          <a:xfrm>
            <a:off x="5000625" y="3209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5" name="Text Box 35"/>
          <p:cNvSpPr txBox="1">
            <a:spLocks noChangeArrowheads="1"/>
          </p:cNvSpPr>
          <p:nvPr/>
        </p:nvSpPr>
        <p:spPr bwMode="auto">
          <a:xfrm>
            <a:off x="6200775" y="3829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6" name="Text Box 36"/>
          <p:cNvSpPr txBox="1">
            <a:spLocks noChangeArrowheads="1"/>
          </p:cNvSpPr>
          <p:nvPr/>
        </p:nvSpPr>
        <p:spPr bwMode="auto">
          <a:xfrm>
            <a:off x="6191250" y="4083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7" name="Line 37"/>
          <p:cNvSpPr>
            <a:spLocks noChangeShapeType="1"/>
          </p:cNvSpPr>
          <p:nvPr/>
        </p:nvSpPr>
        <p:spPr bwMode="auto">
          <a:xfrm>
            <a:off x="5000625" y="340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8" name="Line 38"/>
          <p:cNvSpPr>
            <a:spLocks noChangeShapeType="1"/>
          </p:cNvSpPr>
          <p:nvPr/>
        </p:nvSpPr>
        <p:spPr bwMode="auto">
          <a:xfrm>
            <a:off x="4905375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9" name="Line 39"/>
          <p:cNvSpPr>
            <a:spLocks noChangeShapeType="1"/>
          </p:cNvSpPr>
          <p:nvPr/>
        </p:nvSpPr>
        <p:spPr bwMode="auto">
          <a:xfrm>
            <a:off x="342900" y="6686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0" name="Text Box 40"/>
          <p:cNvSpPr txBox="1">
            <a:spLocks noChangeArrowheads="1"/>
          </p:cNvSpPr>
          <p:nvPr/>
        </p:nvSpPr>
        <p:spPr bwMode="auto">
          <a:xfrm>
            <a:off x="4810125" y="7620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This time, we’re calling the </a:t>
            </a:r>
            <a:r>
              <a:rPr lang="en-US" sz="2000">
                <a:solidFill>
                  <a:srgbClr val="006666"/>
                </a:solidFill>
              </a:rPr>
              <a:t>GetArea </a:t>
            </a:r>
            <a:r>
              <a:rPr lang="en-US" sz="2000">
                <a:solidFill>
                  <a:srgbClr val="990000"/>
                </a:solidFill>
              </a:rPr>
              <a:t>function of s.  </a:t>
            </a:r>
          </a:p>
        </p:txBody>
      </p:sp>
      <p:sp>
        <p:nvSpPr>
          <p:cNvPr id="76841" name="Line 41"/>
          <p:cNvSpPr>
            <a:spLocks noChangeShapeType="1"/>
          </p:cNvSpPr>
          <p:nvPr/>
        </p:nvSpPr>
        <p:spPr bwMode="auto">
          <a:xfrm>
            <a:off x="4886325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2" name="Line 42"/>
          <p:cNvSpPr>
            <a:spLocks noChangeShapeType="1"/>
          </p:cNvSpPr>
          <p:nvPr/>
        </p:nvSpPr>
        <p:spPr bwMode="auto">
          <a:xfrm>
            <a:off x="5000625" y="5067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3" name="Text Box 43"/>
          <p:cNvSpPr txBox="1">
            <a:spLocks noChangeArrowheads="1"/>
          </p:cNvSpPr>
          <p:nvPr/>
        </p:nvSpPr>
        <p:spPr bwMode="auto">
          <a:xfrm>
            <a:off x="6200775" y="5695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4" name="Text Box 44"/>
          <p:cNvSpPr txBox="1">
            <a:spLocks noChangeArrowheads="1"/>
          </p:cNvSpPr>
          <p:nvPr/>
        </p:nvSpPr>
        <p:spPr bwMode="auto">
          <a:xfrm>
            <a:off x="6191250" y="5949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5" name="Line 45"/>
          <p:cNvSpPr>
            <a:spLocks noChangeShapeType="1"/>
          </p:cNvSpPr>
          <p:nvPr/>
        </p:nvSpPr>
        <p:spPr bwMode="auto">
          <a:xfrm>
            <a:off x="5000625" y="5267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6" name="Line 46"/>
          <p:cNvSpPr>
            <a:spLocks noChangeShapeType="1"/>
          </p:cNvSpPr>
          <p:nvPr/>
        </p:nvSpPr>
        <p:spPr bwMode="auto">
          <a:xfrm>
            <a:off x="490537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7429500" y="4953000"/>
            <a:ext cx="1676400" cy="457200"/>
            <a:chOff x="4646" y="3101"/>
            <a:chExt cx="1056" cy="288"/>
          </a:xfrm>
        </p:grpSpPr>
        <p:sp>
          <p:nvSpPr>
            <p:cNvPr id="50214" name="Rectangle 48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5" name="Text Box 49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6850" name="Text Box 50"/>
          <p:cNvSpPr txBox="1">
            <a:spLocks noChangeArrowheads="1"/>
          </p:cNvSpPr>
          <p:nvPr/>
        </p:nvSpPr>
        <p:spPr bwMode="auto">
          <a:xfrm>
            <a:off x="4876800" y="78105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The </a:t>
            </a:r>
            <a:r>
              <a:rPr lang="en-US" sz="2000">
                <a:solidFill>
                  <a:schemeClr val="accent2"/>
                </a:solidFill>
              </a:rPr>
              <a:t>area</a:t>
            </a:r>
            <a:r>
              <a:rPr lang="en-US" sz="2000">
                <a:solidFill>
                  <a:srgbClr val="990000"/>
                </a:solidFill>
              </a:rPr>
              <a:t> variable is a </a:t>
            </a:r>
            <a:r>
              <a:rPr lang="en-US" sz="2000">
                <a:solidFill>
                  <a:schemeClr val="accent2"/>
                </a:solidFill>
              </a:rPr>
              <a:t>local variable</a:t>
            </a:r>
            <a:r>
              <a:rPr lang="en-US" sz="2000">
                <a:solidFill>
                  <a:srgbClr val="990000"/>
                </a:solidFill>
              </a:rPr>
              <a:t>, just like in regular functions.  </a:t>
            </a:r>
          </a:p>
          <a:p>
            <a:pPr eaLnBrk="1" hangingPunct="1"/>
            <a:endParaRPr lang="en-US" sz="1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It disappears once our function ends! </a:t>
            </a:r>
          </a:p>
        </p:txBody>
      </p:sp>
      <p:sp>
        <p:nvSpPr>
          <p:cNvPr id="76851" name="Text Box 51"/>
          <p:cNvSpPr txBox="1">
            <a:spLocks noChangeArrowheads="1"/>
          </p:cNvSpPr>
          <p:nvPr/>
        </p:nvSpPr>
        <p:spPr bwMode="auto">
          <a:xfrm>
            <a:off x="8366125" y="49815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6852" name="Line 52"/>
          <p:cNvSpPr>
            <a:spLocks noChangeShapeType="1"/>
          </p:cNvSpPr>
          <p:nvPr/>
        </p:nvSpPr>
        <p:spPr bwMode="auto">
          <a:xfrm>
            <a:off x="342900" y="6819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876800" y="609600"/>
            <a:ext cx="4114800" cy="20066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local variables</a:t>
            </a:r>
            <a:r>
              <a:rPr lang="en-US" sz="1900">
                <a:solidFill>
                  <a:srgbClr val="990000"/>
                </a:solidFill>
              </a:rPr>
              <a:t> for temporary calculations in your member functions. </a:t>
            </a:r>
          </a:p>
          <a:p>
            <a:pPr eaLnBrk="1" hangingPunct="1"/>
            <a:r>
              <a:rPr lang="en-US" sz="1000">
                <a:solidFill>
                  <a:srgbClr val="990000"/>
                </a:solidFill>
              </a:rPr>
              <a:t> </a:t>
            </a:r>
          </a:p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member variables </a:t>
            </a:r>
            <a:r>
              <a:rPr lang="en-US" sz="1900">
                <a:solidFill>
                  <a:srgbClr val="990000"/>
                </a:solidFill>
              </a:rPr>
              <a:t>when your class needs to store the values permanently.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6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76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76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22" grpId="0" animBg="1"/>
      <p:bldP spid="76822" grpId="1" animBg="1"/>
      <p:bldP spid="76823" grpId="0" animBg="1"/>
      <p:bldP spid="76823" grpId="1" animBg="1"/>
      <p:bldP spid="76824" grpId="0" animBg="1"/>
      <p:bldP spid="76824" grpId="1" animBg="1"/>
      <p:bldP spid="76825" grpId="0" animBg="1"/>
      <p:bldP spid="76825" grpId="1" animBg="1"/>
      <p:bldP spid="76826" grpId="0" animBg="1"/>
      <p:bldP spid="76826" grpId="1" animBg="1"/>
      <p:bldP spid="76827" grpId="0" animBg="1"/>
      <p:bldP spid="76827" grpId="1" animBg="1"/>
      <p:bldP spid="76828" grpId="0"/>
      <p:bldP spid="76829" grpId="0"/>
      <p:bldP spid="76830" grpId="0" animBg="1"/>
      <p:bldP spid="76830" grpId="1" animBg="1"/>
      <p:bldP spid="76831" grpId="0" animBg="1"/>
      <p:bldP spid="76831" grpId="1" animBg="1"/>
      <p:bldP spid="76832" grpId="0" animBg="1"/>
      <p:bldP spid="76832" grpId="1" animBg="1"/>
      <p:bldP spid="76833" grpId="0" animBg="1"/>
      <p:bldP spid="76833" grpId="1" animBg="1"/>
      <p:bldP spid="76834" grpId="0" animBg="1"/>
      <p:bldP spid="76834" grpId="1" animBg="1"/>
      <p:bldP spid="76835" grpId="0"/>
      <p:bldP spid="76835" grpId="1"/>
      <p:bldP spid="76835" grpId="2"/>
      <p:bldP spid="76836" grpId="0"/>
      <p:bldP spid="76836" grpId="1"/>
      <p:bldP spid="76836" grpId="2"/>
      <p:bldP spid="76837" grpId="0" animBg="1"/>
      <p:bldP spid="76837" grpId="1" animBg="1"/>
      <p:bldP spid="76838" grpId="0" animBg="1"/>
      <p:bldP spid="76838" grpId="1" animBg="1"/>
      <p:bldP spid="76839" grpId="0" animBg="1"/>
      <p:bldP spid="76839" grpId="1" animBg="1"/>
      <p:bldP spid="76840" grpId="0" animBg="1"/>
      <p:bldP spid="76840" grpId="1" animBg="1"/>
      <p:bldP spid="76841" grpId="0" animBg="1"/>
      <p:bldP spid="76841" grpId="1" animBg="1"/>
      <p:bldP spid="76842" grpId="0" animBg="1"/>
      <p:bldP spid="76842" grpId="1" animBg="1"/>
      <p:bldP spid="76843" grpId="0"/>
      <p:bldP spid="76843" grpId="1"/>
      <p:bldP spid="76843" grpId="2"/>
      <p:bldP spid="76844" grpId="0"/>
      <p:bldP spid="76844" grpId="1"/>
      <p:bldP spid="76844" grpId="2"/>
      <p:bldP spid="76845" grpId="0" animBg="1"/>
      <p:bldP spid="76845" grpId="1" animBg="1"/>
      <p:bldP spid="76846" grpId="0" animBg="1"/>
      <p:bldP spid="76846" grpId="1" animBg="1"/>
      <p:bldP spid="76850" grpId="0" animBg="1"/>
      <p:bldP spid="76850" grpId="1" animBg="1"/>
      <p:bldP spid="76851" grpId="0"/>
      <p:bldP spid="76851" grpId="1"/>
      <p:bldP spid="76852" grpId="0" animBg="1"/>
      <p:bldP spid="76852" grpId="1" animBg="1"/>
      <p:bldP spid="76853" grpId="0" animBg="1"/>
      <p:bldP spid="7685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int main(void)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Rect r;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r.width = 10;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r.height = 20;</a:t>
            </a:r>
          </a:p>
          <a:p>
            <a:pPr eaLnBrk="1" hangingPunct="1"/>
            <a:r>
              <a:rPr lang="en-US" sz="2200">
                <a:solidFill>
                  <a:srgbClr val="6600CC"/>
                </a:solidFill>
                <a:cs typeface="Arial" charset="0"/>
              </a:rPr>
              <a:t>   cout &lt;&lt; 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GetArea();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697413" y="911225"/>
            <a:ext cx="421798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We can add as many functions 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29000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FF">
              <a:alpha val="94901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int main(void)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r>
              <a:rPr lang="en-US" sz="1800">
                <a:cs typeface="Arial" charset="0"/>
              </a:rPr>
              <a:t>   Rect r;</a:t>
            </a:r>
          </a:p>
          <a:p>
            <a:pPr eaLnBrk="1" hangingPunct="1"/>
            <a:r>
              <a:rPr lang="en-US" sz="1800">
                <a:cs typeface="Arial" charset="0"/>
              </a:rPr>
              <a:t>   </a:t>
            </a:r>
          </a:p>
          <a:p>
            <a:pPr eaLnBrk="1" hangingPunct="1"/>
            <a:r>
              <a:rPr lang="en-US" sz="1800">
                <a:cs typeface="Arial" charset="0"/>
              </a:rPr>
              <a:t>  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>
                <a:cs typeface="Arial" charset="0"/>
              </a:rPr>
              <a:t>(10,7);</a:t>
            </a:r>
          </a:p>
          <a:p>
            <a:pPr eaLnBrk="1" hangingPunct="1"/>
            <a:r>
              <a:rPr lang="en-US" sz="1800">
                <a:cs typeface="Arial" charset="0"/>
              </a:rPr>
              <a:t>   cout &lt;&lt;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>
                <a:cs typeface="Arial" charset="0"/>
              </a:rPr>
              <a:t>();</a:t>
            </a:r>
          </a:p>
          <a:p>
            <a:pPr eaLnBrk="1" hangingPunct="1"/>
            <a:r>
              <a:rPr lang="en-US" sz="180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Public vs. Private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375150" y="704850"/>
            <a:ext cx="46164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Oh, and there’re two more things we have to add to make our class technically correct…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724400" y="714375"/>
            <a:ext cx="4110038" cy="155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#1: The </a:t>
            </a:r>
            <a:r>
              <a:rPr lang="en-US">
                <a:solidFill>
                  <a:srgbClr val="5E00BC"/>
                </a:solidFill>
                <a:cs typeface="Arial" charset="0"/>
              </a:rPr>
              <a:t>public</a:t>
            </a:r>
            <a:r>
              <a:rPr lang="en-US">
                <a:cs typeface="Arial" charset="0"/>
              </a:rPr>
              <a:t> keyword means: </a:t>
            </a:r>
            <a:r>
              <a:rPr lang="en-US">
                <a:solidFill>
                  <a:srgbClr val="006666"/>
                </a:solidFill>
                <a:cs typeface="Arial" charset="0"/>
              </a:rPr>
              <a:t>these functions can be accessed by any part of our program.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28600" y="1814513"/>
            <a:ext cx="39624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228600" y="3505200"/>
            <a:ext cx="52578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9885" name="AutoShape 13"/>
          <p:cNvSpPr>
            <a:spLocks noChangeArrowheads="1"/>
          </p:cNvSpPr>
          <p:nvPr/>
        </p:nvSpPr>
        <p:spPr bwMode="auto">
          <a:xfrm>
            <a:off x="4114800" y="3352800"/>
            <a:ext cx="4883150" cy="1143000"/>
          </a:xfrm>
          <a:prstGeom prst="wedgeRoundRectCallout">
            <a:avLst>
              <a:gd name="adj1" fmla="val 2213"/>
              <a:gd name="adj2" fmla="val 81250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200">
                <a:cs typeface="Arial" charset="0"/>
              </a:rPr>
              <a:t>I can call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Rect’s</a:t>
            </a:r>
            <a:r>
              <a:rPr lang="en-US" sz="2200">
                <a:cs typeface="Arial" charset="0"/>
              </a:rPr>
              <a:t> member functions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>
                <a:cs typeface="Arial" charset="0"/>
              </a:rPr>
              <a:t> and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2200">
                <a:cs typeface="Arial" charset="0"/>
              </a:rPr>
              <a:t> since they’re public!</a:t>
            </a: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5895975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5895975" y="631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2" grpId="0" animBg="1"/>
      <p:bldP spid="79883" grpId="0" animBg="1"/>
      <p:bldP spid="79883" grpId="1" animBg="1"/>
      <p:bldP spid="79884" grpId="0" animBg="1"/>
      <p:bldP spid="79884" grpId="1" animBg="1"/>
      <p:bldP spid="79885" grpId="0" animBg="1"/>
      <p:bldP spid="79885" grpId="1" animBg="1"/>
      <p:bldP spid="79886" grpId="0" animBg="1"/>
      <p:bldP spid="79886" grpId="1" animBg="1"/>
      <p:bldP spid="79887" grpId="0" animBg="1"/>
      <p:bldP spid="79887" grpId="1" animBg="1"/>
      <p:bldP spid="798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09600" y="1152525"/>
            <a:ext cx="8077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/>
              <a:t>Advanced C++ Topics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advanced C++ and Object Oriented Programming</a:t>
            </a:r>
          </a:p>
          <a:p>
            <a:pPr eaLnBrk="1" hangingPunct="1"/>
            <a:r>
              <a:rPr lang="en-US" sz="2000"/>
              <a:t>Data Structures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data structures (e.g., lists, trees)</a:t>
            </a:r>
          </a:p>
          <a:p>
            <a:pPr eaLnBrk="1" hangingPunct="1"/>
            <a:r>
              <a:rPr lang="en-US" sz="2000"/>
              <a:t>Algorithms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algorithms (e.g., sorting, searching)</a:t>
            </a:r>
          </a:p>
          <a:p>
            <a:pPr eaLnBrk="1" hangingPunct="1"/>
            <a:r>
              <a:rPr lang="en-US" sz="2000"/>
              <a:t>Building Big Programs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how to write large (&gt; 500 lines of code) programs</a:t>
            </a:r>
          </a:p>
          <a:p>
            <a:pPr eaLnBrk="1" hangingPunct="1"/>
            <a:endParaRPr lang="en-US" sz="200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3951288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>
                <a:cs typeface="Courier New" pitchFamily="49" charset="0"/>
              </a:rPr>
              <a:t>Basically, once you complete CS32, you’ll know </a:t>
            </a:r>
            <a:br>
              <a:rPr lang="en-US" sz="2600">
                <a:cs typeface="Courier New" pitchFamily="49" charset="0"/>
              </a:rPr>
            </a:b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600">
                <a:cs typeface="Courier New" pitchFamily="49" charset="0"/>
              </a:rPr>
              <a:t> of what you need to </a:t>
            </a: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600">
              <a:solidFill>
                <a:srgbClr val="66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153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9" name="Rectangle 3"/>
          <p:cNvSpPr>
            <a:spLocks noChangeArrowheads="1"/>
          </p:cNvSpPr>
          <p:nvPr/>
        </p:nvSpPr>
        <p:spPr bwMode="auto">
          <a:xfrm>
            <a:off x="-685800" y="-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Public vs. Private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4800600" y="623888"/>
            <a:ext cx="4114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cs typeface="Arial" charset="0"/>
              </a:rPr>
              <a:t>#2: The </a:t>
            </a:r>
            <a:r>
              <a:rPr lang="en-US" sz="2200">
                <a:solidFill>
                  <a:srgbClr val="5E00BC"/>
                </a:solidFill>
                <a:cs typeface="Arial" charset="0"/>
              </a:rPr>
              <a:t>private</a:t>
            </a:r>
            <a:r>
              <a:rPr lang="en-US" sz="2200">
                <a:cs typeface="Arial" charset="0"/>
              </a:rPr>
              <a:t> keyword means: 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 these variables may only be accessed by the class’s </a:t>
            </a:r>
            <a:r>
              <a:rPr lang="en-US" sz="2200">
                <a:solidFill>
                  <a:srgbClr val="FF3300"/>
                </a:solidFill>
                <a:cs typeface="Arial" charset="0"/>
              </a:rPr>
              <a:t>member functions</a:t>
            </a:r>
            <a:endParaRPr lang="en-US" sz="2200">
              <a:solidFill>
                <a:srgbClr val="006666"/>
              </a:solidFill>
              <a:cs typeface="Arial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381000" y="5572125"/>
            <a:ext cx="1671638" cy="72231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int main(void)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r>
              <a:rPr lang="en-US" sz="1800">
                <a:cs typeface="Arial" charset="0"/>
              </a:rPr>
              <a:t>   Rect r;</a:t>
            </a:r>
          </a:p>
          <a:p>
            <a:pPr eaLnBrk="1" hangingPunct="1"/>
            <a:r>
              <a:rPr lang="en-US" sz="1800">
                <a:cs typeface="Arial" charset="0"/>
              </a:rPr>
              <a:t>   </a:t>
            </a:r>
          </a:p>
          <a:p>
            <a:pPr eaLnBrk="1" hangingPunct="1"/>
            <a:r>
              <a:rPr lang="en-US" sz="1800">
                <a:cs typeface="Arial" charset="0"/>
              </a:rPr>
              <a:t>  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>
                <a:cs typeface="Arial" charset="0"/>
              </a:rPr>
              <a:t>(10,7);</a:t>
            </a:r>
          </a:p>
          <a:p>
            <a:pPr eaLnBrk="1" hangingPunct="1"/>
            <a:r>
              <a:rPr lang="en-US" sz="1800">
                <a:cs typeface="Arial" charset="0"/>
              </a:rPr>
              <a:t>   cout &lt;&lt;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>
                <a:cs typeface="Arial" charset="0"/>
              </a:rPr>
              <a:t>();</a:t>
            </a:r>
          </a:p>
          <a:p>
            <a:pPr eaLnBrk="1" hangingPunct="1"/>
            <a:r>
              <a:rPr lang="en-US" sz="1800">
                <a:cs typeface="Arial" charset="0"/>
              </a:rPr>
              <a:t> </a:t>
            </a: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800600" y="2103438"/>
            <a:ext cx="37338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Outside functions may not access private variables, however!</a:t>
            </a:r>
          </a:p>
        </p:txBody>
      </p:sp>
      <p:sp>
        <p:nvSpPr>
          <p:cNvPr id="81933" name="AutoShape 13"/>
          <p:cNvSpPr>
            <a:spLocks noChangeArrowheads="1"/>
          </p:cNvSpPr>
          <p:nvPr/>
        </p:nvSpPr>
        <p:spPr bwMode="auto">
          <a:xfrm>
            <a:off x="1981200" y="190500"/>
            <a:ext cx="4675188" cy="1633538"/>
          </a:xfrm>
          <a:prstGeom prst="wedgeRoundRectCallout">
            <a:avLst>
              <a:gd name="adj1" fmla="val -56588"/>
              <a:gd name="adj2" fmla="val 42421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1933575" y="2414588"/>
            <a:ext cx="20589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 * height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638175" y="4171950"/>
            <a:ext cx="1017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</a:t>
            </a:r>
            <a:br>
              <a:rPr lang="en-US" sz="2200">
                <a:solidFill>
                  <a:srgbClr val="FF3300"/>
                </a:solidFill>
              </a:rPr>
            </a:br>
            <a:r>
              <a:rPr lang="en-US" sz="2200">
                <a:solidFill>
                  <a:srgbClr val="FF3300"/>
                </a:solidFill>
              </a:rPr>
              <a:t>height</a:t>
            </a:r>
          </a:p>
        </p:txBody>
      </p:sp>
      <p:sp>
        <p:nvSpPr>
          <p:cNvPr id="81936" name="AutoShape 16"/>
          <p:cNvSpPr>
            <a:spLocks noChangeArrowheads="1"/>
          </p:cNvSpPr>
          <p:nvPr/>
        </p:nvSpPr>
        <p:spPr bwMode="auto">
          <a:xfrm>
            <a:off x="2362200" y="1752600"/>
            <a:ext cx="4675188" cy="1633538"/>
          </a:xfrm>
          <a:prstGeom prst="wedgeRoundRectCallout">
            <a:avLst>
              <a:gd name="adj1" fmla="val -70338"/>
              <a:gd name="adj2" fmla="val 58648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 </a:t>
            </a:r>
            <a:r>
              <a:rPr lang="en-US" sz="2800" i="1">
                <a:cs typeface="Arial" charset="0"/>
              </a:rPr>
              <a:t>too</a:t>
            </a:r>
            <a:r>
              <a:rPr lang="en-US" sz="2800">
                <a:cs typeface="Arial" charset="0"/>
              </a:rPr>
              <a:t>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973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r.width = 10; // ERROR!</a:t>
            </a:r>
          </a:p>
        </p:txBody>
      </p:sp>
      <p:sp>
        <p:nvSpPr>
          <p:cNvPr id="81938" name="AutoShape 18"/>
          <p:cNvSpPr>
            <a:spLocks noChangeArrowheads="1"/>
          </p:cNvSpPr>
          <p:nvPr/>
        </p:nvSpPr>
        <p:spPr bwMode="auto">
          <a:xfrm>
            <a:off x="3276600" y="3048000"/>
            <a:ext cx="5187950" cy="1471613"/>
          </a:xfrm>
          <a:prstGeom prst="wedgeRoundRectCallout">
            <a:avLst>
              <a:gd name="adj1" fmla="val 4528"/>
              <a:gd name="adj2" fmla="val 73843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</a:t>
            </a:r>
            <a:r>
              <a:rPr lang="en-US" sz="2800" i="1">
                <a:cs typeface="Arial" charset="0"/>
              </a:rPr>
              <a:t>not</a:t>
            </a:r>
            <a:r>
              <a:rPr lang="en-US" sz="2800">
                <a:cs typeface="Arial" charset="0"/>
              </a:rPr>
              <a:t> a member function of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800">
                <a:cs typeface="Arial" charset="0"/>
              </a:rPr>
              <a:t> so I can’t access its private variables!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/>
      <p:bldP spid="81930" grpId="0" animBg="1"/>
      <p:bldP spid="81930" grpId="1" animBg="1"/>
      <p:bldP spid="81932" grpId="0"/>
      <p:bldP spid="81933" grpId="0" animBg="1"/>
      <p:bldP spid="81933" grpId="1" animBg="1"/>
      <p:bldP spid="81934" grpId="0"/>
      <p:bldP spid="81935" grpId="0"/>
      <p:bldP spid="81936" grpId="0" animBg="1"/>
      <p:bldP spid="81936" grpId="1" animBg="1"/>
      <p:bldP spid="81937" grpId="0"/>
      <p:bldP spid="81938" grpId="0" animBg="1"/>
      <p:bldP spid="8193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519613" y="854075"/>
            <a:ext cx="46243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Put all </a:t>
            </a:r>
            <a:r>
              <a:rPr lang="en-US" sz="2000">
                <a:solidFill>
                  <a:srgbClr val="990000"/>
                </a:solidFill>
              </a:rPr>
              <a:t>variables </a:t>
            </a:r>
            <a:r>
              <a:rPr lang="en-US" sz="2000"/>
              <a:t>and any </a:t>
            </a:r>
            <a:r>
              <a:rPr lang="en-US" sz="2000">
                <a:solidFill>
                  <a:srgbClr val="990000"/>
                </a:solidFill>
              </a:rPr>
              <a:t>internal algorithm functions </a:t>
            </a: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private</a:t>
            </a:r>
            <a:r>
              <a:rPr lang="en-US" sz="2000">
                <a:solidFill>
                  <a:schemeClr val="tx2"/>
                </a:solidFill>
              </a:rPr>
              <a:t> section to </a:t>
            </a:r>
            <a:r>
              <a:rPr lang="en-US" sz="2000">
                <a:solidFill>
                  <a:schemeClr val="accent2"/>
                </a:solidFill>
              </a:rPr>
              <a:t>hide them</a:t>
            </a:r>
            <a:r>
              <a:rPr lang="en-US" sz="20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This is called “</a:t>
            </a:r>
            <a:r>
              <a:rPr lang="en-US">
                <a:solidFill>
                  <a:srgbClr val="6600CC"/>
                </a:solidFill>
              </a:rPr>
              <a:t>encapsulation</a:t>
            </a:r>
            <a:r>
              <a:rPr lang="en-US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And place all of the functions used to </a:t>
            </a:r>
            <a:r>
              <a:rPr lang="en-US" sz="2000">
                <a:solidFill>
                  <a:srgbClr val="6600CC"/>
                </a:solidFill>
              </a:rPr>
              <a:t>interface </a:t>
            </a:r>
            <a:r>
              <a:rPr lang="en-US" sz="2000">
                <a:solidFill>
                  <a:schemeClr val="tx2"/>
                </a:solidFill>
              </a:rPr>
              <a:t>with your class in the </a:t>
            </a:r>
            <a:r>
              <a:rPr lang="en-US" sz="2000">
                <a:solidFill>
                  <a:srgbClr val="FF0000"/>
                </a:solidFill>
              </a:rPr>
              <a:t>public</a:t>
            </a:r>
            <a:r>
              <a:rPr lang="en-US" sz="200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int main(void)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r>
              <a:rPr lang="en-US" sz="1800">
                <a:cs typeface="Arial" charset="0"/>
              </a:rPr>
              <a:t>   Rect r;</a:t>
            </a:r>
          </a:p>
          <a:p>
            <a:pPr eaLnBrk="1" hangingPunct="1"/>
            <a:r>
              <a:rPr lang="en-US" sz="800">
                <a:cs typeface="Arial" charset="0"/>
              </a:rPr>
              <a:t>   </a:t>
            </a:r>
          </a:p>
          <a:p>
            <a:pPr eaLnBrk="1" hangingPunct="1"/>
            <a:r>
              <a:rPr lang="en-US" sz="1800">
                <a:cs typeface="Arial" charset="0"/>
              </a:rPr>
              <a:t>  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>
                <a:cs typeface="Arial" charset="0"/>
              </a:rPr>
              <a:t>(10,7);</a:t>
            </a:r>
          </a:p>
          <a:p>
            <a:pPr eaLnBrk="1" hangingPunct="1"/>
            <a:r>
              <a:rPr lang="en-US" sz="1800">
                <a:cs typeface="Arial" charset="0"/>
              </a:rPr>
              <a:t>   cout &lt;&lt; r.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>
                <a:cs typeface="Arial" charset="0"/>
              </a:rPr>
              <a:t>();</a:t>
            </a:r>
          </a:p>
        </p:txBody>
      </p:sp>
      <p:sp>
        <p:nvSpPr>
          <p:cNvPr id="54307" name="Rectangle 35"/>
          <p:cNvSpPr>
            <a:spLocks noChangeArrowheads="1"/>
          </p:cNvSpPr>
          <p:nvPr/>
        </p:nvSpPr>
        <p:spPr bwMode="auto">
          <a:xfrm>
            <a:off x="433388" y="1693863"/>
            <a:ext cx="1535112" cy="2524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auto">
          <a:xfrm>
            <a:off x="6824663" y="6491288"/>
            <a:ext cx="1400175" cy="277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39875"/>
          </a:xfrm>
          <a:prstGeom prst="rect">
            <a:avLst/>
          </a:prstGeom>
          <a:solidFill>
            <a:srgbClr val="CCFF99">
              <a:alpha val="74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43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43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07" grpId="0" animBg="1"/>
      <p:bldP spid="54307" grpId="1" animBg="1"/>
      <p:bldP spid="54307" grpId="2" animBg="1"/>
      <p:bldP spid="54308" grpId="0" animBg="1"/>
      <p:bldP spid="54308" grpId="1" animBg="1"/>
      <p:bldP spid="54308" grpId="2" animBg="1"/>
      <p:bldP spid="54310" grpId="0"/>
      <p:bldP spid="54311" grpId="0"/>
      <p:bldP spid="8398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 smtClean="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It contains all of the necessary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data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to solve a certain problem –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simple interface functions</a:t>
            </a:r>
            <a:r>
              <a:rPr lang="en-US" sz="200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1925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The rest of our program </a:t>
            </a:r>
            <a:r>
              <a:rPr lang="en-US" sz="200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>
                <a:cs typeface="Arial" charset="0"/>
              </a:rPr>
              <a:t> need to know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it works</a:t>
            </a:r>
            <a:r>
              <a:rPr lang="en-US" sz="2000">
                <a:cs typeface="Arial" charset="0"/>
              </a:rPr>
              <a:t>, only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>
                <a:cs typeface="Arial" charset="0"/>
              </a:rPr>
              <a:t>using </a:t>
            </a:r>
          </a:p>
          <a:p>
            <a:pPr algn="ctr" eaLnBrk="1" hangingPunct="1"/>
            <a:r>
              <a:rPr lang="en-US" sz="2000">
                <a:cs typeface="Arial" charset="0"/>
              </a:rPr>
              <a:t>simple 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We can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improve</a:t>
            </a:r>
            <a:r>
              <a:rPr lang="en-US" sz="2000">
                <a:cs typeface="Arial" charset="0"/>
              </a:rPr>
              <a:t> its internal logic and variables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>
                <a:cs typeface="Arial" charset="0"/>
              </a:rPr>
              <a:t> and the rest of our program will still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Since we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hide </a:t>
            </a:r>
            <a:r>
              <a:rPr lang="en-US" sz="2000">
                <a:cs typeface="Arial" charset="0"/>
              </a:rPr>
              <a:t>our class’s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variables</a:t>
            </a:r>
            <a:r>
              <a:rPr lang="en-US" sz="2000">
                <a:cs typeface="Arial" charset="0"/>
              </a:rPr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2033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</a:t>
            </a:r>
            <a:r>
              <a:rPr lang="en-US" sz="2800" dirty="0" smtClean="0">
                <a:solidFill>
                  <a:schemeClr val="tx2"/>
                </a:solidFill>
              </a:rPr>
              <a:t>15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 smtClean="0">
                <a:solidFill>
                  <a:schemeClr val="tx2"/>
                </a:solidFill>
              </a:rPr>
              <a:t>Thurs, Jan 31</a:t>
            </a:r>
            <a:r>
              <a:rPr lang="en-US" sz="2800" baseline="30000" dirty="0" smtClean="0">
                <a:solidFill>
                  <a:schemeClr val="tx2"/>
                </a:solidFill>
              </a:rPr>
              <a:t>st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706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 smtClean="0">
                <a:solidFill>
                  <a:schemeClr val="tx2"/>
                </a:solidFill>
              </a:rPr>
              <a:t>Mon, </a:t>
            </a:r>
            <a:r>
              <a:rPr lang="en-US" sz="2800" dirty="0">
                <a:solidFill>
                  <a:schemeClr val="tx2"/>
                </a:solidFill>
              </a:rPr>
              <a:t>Feb </a:t>
            </a:r>
            <a:r>
              <a:rPr lang="en-US" sz="2800" dirty="0" smtClean="0">
                <a:solidFill>
                  <a:schemeClr val="tx2"/>
                </a:solidFill>
              </a:rPr>
              <a:t>25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 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Sat, March </a:t>
            </a:r>
            <a:r>
              <a:rPr lang="en-US" sz="2800" dirty="0" smtClean="0">
                <a:solidFill>
                  <a:schemeClr val="tx2"/>
                </a:solidFill>
              </a:rPr>
              <a:t>16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</a:t>
            </a:r>
            <a:r>
              <a:rPr lang="en-US" sz="2800" dirty="0" smtClean="0">
                <a:solidFill>
                  <a:schemeClr val="tx2"/>
                </a:solidFill>
              </a:rPr>
              <a:t>11:30-2:30pm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Final’s 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Project #1: Due Tues, Jan 15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384175" y="1074738"/>
            <a:ext cx="4465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</a:t>
            </a:r>
            <a:r>
              <a:rPr lang="en-US">
                <a:solidFill>
                  <a:srgbClr val="A50021"/>
                </a:solidFill>
              </a:rPr>
              <a:t>first CS32 project</a:t>
            </a:r>
            <a:r>
              <a:rPr lang="en-US"/>
              <a:t> is already posted on the class website and is </a:t>
            </a:r>
            <a:r>
              <a:rPr lang="en-US">
                <a:solidFill>
                  <a:srgbClr val="A50021"/>
                </a:solidFill>
              </a:rPr>
              <a:t>due next Tues</a:t>
            </a:r>
            <a:r>
              <a:rPr lang="en-US"/>
              <a:t>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4986338" y="1198563"/>
            <a:ext cx="3908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In P1, </a:t>
            </a:r>
            <a:r>
              <a:rPr lang="en-US">
                <a:solidFill>
                  <a:srgbClr val="A50021"/>
                </a:solidFill>
              </a:rPr>
              <a:t>we provide you</a:t>
            </a:r>
            <a:r>
              <a:rPr lang="en-US"/>
              <a:t> with a simple </a:t>
            </a:r>
            <a:r>
              <a:rPr lang="en-US">
                <a:solidFill>
                  <a:srgbClr val="A50021"/>
                </a:solidFill>
              </a:rPr>
              <a:t>C++ program</a:t>
            </a:r>
            <a:r>
              <a:rPr lang="en-US"/>
              <a:t>.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274638" y="26193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job is to get the program </a:t>
            </a:r>
            <a:r>
              <a:rPr lang="en-US">
                <a:solidFill>
                  <a:srgbClr val="C00000"/>
                </a:solidFill>
              </a:rPr>
              <a:t>c</a:t>
            </a:r>
            <a:r>
              <a:rPr lang="en-US">
                <a:solidFill>
                  <a:srgbClr val="A50021"/>
                </a:solidFill>
              </a:rPr>
              <a:t>ompiling</a:t>
            </a:r>
            <a:r>
              <a:rPr lang="en-US"/>
              <a:t> and then </a:t>
            </a:r>
            <a:r>
              <a:rPr lang="en-US">
                <a:solidFill>
                  <a:srgbClr val="A50021"/>
                </a:solidFill>
              </a:rPr>
              <a:t>make a few changes</a:t>
            </a:r>
            <a:r>
              <a:rPr lang="en-US"/>
              <a:t> to it.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557713" y="25939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 goal of P1 is to allow you to </a:t>
            </a:r>
            <a:r>
              <a:rPr lang="en-US">
                <a:solidFill>
                  <a:srgbClr val="A50021"/>
                </a:solidFill>
              </a:rPr>
              <a:t>self-evaluate</a:t>
            </a:r>
            <a:r>
              <a:rPr lang="en-US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298450" y="4670425"/>
            <a:ext cx="446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If you </a:t>
            </a:r>
            <a:r>
              <a:rPr lang="en-US">
                <a:solidFill>
                  <a:srgbClr val="A50021"/>
                </a:solidFill>
              </a:rPr>
              <a:t>feel lost</a:t>
            </a:r>
            <a:r>
              <a:rPr lang="en-US"/>
              <a:t>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4840288" y="4148138"/>
            <a:ext cx="4062412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Drop the class</a:t>
            </a:r>
            <a:r>
              <a:rPr lang="en-US" sz="2200"/>
              <a:t>, review your C++ this quarter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/>
          </a:p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Suffer</a:t>
            </a:r>
            <a:r>
              <a:rPr lang="en-US" sz="2200"/>
              <a:t>… Based on history, if you have problems on P1, </a:t>
            </a:r>
            <a:r>
              <a:rPr lang="en-US" sz="2200">
                <a:solidFill>
                  <a:srgbClr val="A50021"/>
                </a:solidFill>
              </a:rPr>
              <a:t>you’ll get a C or lower </a:t>
            </a:r>
            <a:r>
              <a:rPr lang="en-US" sz="2200"/>
              <a:t>in CS32… </a:t>
            </a:r>
            <a:r>
              <a:rPr lang="en-US" sz="2200">
                <a:sym typeface="Wingdings" pitchFamily="2" charset="2"/>
              </a:rPr>
              <a:t></a:t>
            </a:r>
            <a:endParaRPr lang="en-US" sz="2200"/>
          </a:p>
        </p:txBody>
      </p:sp>
      <p:pic>
        <p:nvPicPr>
          <p:cNvPr id="19252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62400"/>
            <a:ext cx="231298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85763" y="5091113"/>
            <a:ext cx="4465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seriously consider one of two things: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/>
      <p:bldP spid="192518" grpId="0"/>
      <p:bldP spid="192519" grpId="0"/>
      <p:bldP spid="192520" grpId="0"/>
      <p:bldP spid="192521" grpId="0"/>
      <p:bldP spid="192522" grpId="0" build="p"/>
      <p:bldP spid="1925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60338" y="5848350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>
                <a:solidFill>
                  <a:srgbClr val="FF3300"/>
                </a:solidFill>
                <a:cs typeface="Courier New" pitchFamily="49" charset="0"/>
              </a:rPr>
              <a:t>But be careful! </a:t>
            </a:r>
            <a:r>
              <a:rPr lang="en-US" sz="2600"/>
              <a:t>CS32 is a weeder class and can easily take 30-40 hours per week of work! </a:t>
            </a:r>
            <a:r>
              <a:rPr lang="en-US" sz="2600">
                <a:solidFill>
                  <a:srgbClr val="FF6600"/>
                </a:solidFill>
              </a:rPr>
              <a:t>Don’t slack!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Grading, Curve, etc.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04800" y="1368425"/>
            <a:ext cx="84105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600"/>
              <a:t>The average student will get a B- in this class, unless: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	1. The average student is really, really good OR</a:t>
            </a:r>
          </a:p>
          <a:p>
            <a:pPr eaLnBrk="1" hangingPunct="1"/>
            <a:r>
              <a:rPr lang="en-US" sz="2600"/>
              <a:t>	2. The average student is really, really bad. 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1975" y="3368675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800000"/>
                </a:solidFill>
              </a:rPr>
              <a:t>If everyone does well, everyone gets an A.</a:t>
            </a:r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r="5629"/>
          <a:stretch>
            <a:fillRect/>
          </a:stretch>
        </p:blipFill>
        <p:spPr bwMode="auto">
          <a:xfrm>
            <a:off x="3667125" y="3805238"/>
            <a:ext cx="2022475" cy="21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/>
          <a:lstStyle/>
          <a:p>
            <a:pPr eaLnBrk="1" hangingPunct="1"/>
            <a:r>
              <a:rPr lang="en-US" smtClean="0"/>
              <a:t>Academic Integrity Agreement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"/>
          <a:stretch>
            <a:fillRect/>
          </a:stretch>
        </p:blipFill>
        <p:spPr bwMode="auto">
          <a:xfrm>
            <a:off x="2554288" y="1281113"/>
            <a:ext cx="4205287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0"/>
          <a:stretch>
            <a:fillRect/>
          </a:stretch>
        </p:blipFill>
        <p:spPr bwMode="auto">
          <a:xfrm>
            <a:off x="2414588" y="1971675"/>
            <a:ext cx="4476750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65125" y="5770563"/>
            <a:ext cx="831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Read the agreement. Don’t get burned!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5743</TotalTime>
  <Words>5128</Words>
  <Application>Microsoft Office PowerPoint</Application>
  <PresentationFormat>On-screen Show (4:3)</PresentationFormat>
  <Paragraphs>1192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Default Design</vt:lpstr>
      <vt:lpstr>PowerPoint Presentation</vt:lpstr>
      <vt:lpstr>Pick a # between 1 - 60</vt:lpstr>
      <vt:lpstr>Who Am I?</vt:lpstr>
      <vt:lpstr>Class Website</vt:lpstr>
      <vt:lpstr>What You’ll Learn in CS32</vt:lpstr>
      <vt:lpstr>Important Dates</vt:lpstr>
      <vt:lpstr>Project #1: Due Tues, Jan 15th </vt:lpstr>
      <vt:lpstr>Grading, Curve, etc.</vt:lpstr>
      <vt:lpstr>Academic Integrity Agreement</vt:lpstr>
      <vt:lpstr>Project Grading Policy</vt:lpstr>
      <vt:lpstr>Compilers, Compilers, Compilers!</vt:lpstr>
      <vt:lpstr>Carey’s Thoughts on Teaching</vt:lpstr>
      <vt:lpstr>Time for CS</vt:lpstr>
      <vt:lpstr>Class Challenge</vt:lpstr>
      <vt:lpstr>Challenge: Answer</vt:lpstr>
      <vt:lpstr>Algorithms and Data Structures</vt:lpstr>
      <vt:lpstr>What is an Algorithm</vt:lpstr>
      <vt:lpstr>PowerPoint Presentation</vt:lpstr>
      <vt:lpstr>PowerPoint Presentation</vt:lpstr>
      <vt:lpstr>Algorithm Comparison “Guess My Word”</vt:lpstr>
      <vt:lpstr>Algorithm Comparison</vt:lpstr>
      <vt:lpstr>Algorithm Comparison</vt:lpstr>
      <vt:lpstr>Algorithm Comparison</vt:lpstr>
      <vt:lpstr>Hmmm. How Many Guesses?</vt:lpstr>
      <vt:lpstr>Binary Search</vt:lpstr>
      <vt:lpstr>Wow! That’s Significant!</vt:lpstr>
      <vt:lpstr>Data Structures</vt:lpstr>
      <vt:lpstr>PowerPoint Presentation</vt:lpstr>
      <vt:lpstr>A Better Friendship Data Structure</vt:lpstr>
      <vt:lpstr>A Better Friendship Data Structure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Topic #1: C++ structs</vt:lpstr>
      <vt:lpstr>C++ struct types</vt:lpstr>
      <vt:lpstr>C++ struct types</vt:lpstr>
      <vt:lpstr>C++ struct types</vt:lpstr>
      <vt:lpstr>Topic #2: C++ classes</vt:lpstr>
      <vt:lpstr>Classes</vt:lpstr>
      <vt:lpstr>Using a Class</vt:lpstr>
      <vt:lpstr>Using a Class</vt:lpstr>
      <vt:lpstr>Using a Class</vt:lpstr>
      <vt:lpstr>Classes</vt:lpstr>
      <vt:lpstr>Public vs. Private</vt:lpstr>
      <vt:lpstr>PowerPoint Presentation</vt:lpstr>
      <vt:lpstr>Using Public+Private Properly</vt:lpstr>
      <vt:lpstr>Self-contained Problem Solvers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Wesley Lau</cp:lastModifiedBy>
  <cp:revision>822</cp:revision>
  <dcterms:created xsi:type="dcterms:W3CDTF">2003-01-04T20:10:16Z</dcterms:created>
  <dcterms:modified xsi:type="dcterms:W3CDTF">2013-01-08T09:28:20Z</dcterms:modified>
</cp:coreProperties>
</file>